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85" r:id="rId2"/>
    <p:sldId id="258" r:id="rId3"/>
    <p:sldId id="259" r:id="rId4"/>
    <p:sldId id="260" r:id="rId5"/>
    <p:sldId id="288" r:id="rId6"/>
    <p:sldId id="287" r:id="rId7"/>
    <p:sldId id="299" r:id="rId8"/>
    <p:sldId id="300" r:id="rId9"/>
    <p:sldId id="291" r:id="rId10"/>
    <p:sldId id="292" r:id="rId11"/>
    <p:sldId id="293" r:id="rId12"/>
    <p:sldId id="305" r:id="rId13"/>
    <p:sldId id="309" r:id="rId14"/>
    <p:sldId id="307" r:id="rId15"/>
    <p:sldId id="306" r:id="rId16"/>
    <p:sldId id="295" r:id="rId17"/>
    <p:sldId id="266" r:id="rId18"/>
    <p:sldId id="319" r:id="rId19"/>
    <p:sldId id="310" r:id="rId20"/>
    <p:sldId id="311" r:id="rId21"/>
    <p:sldId id="286" r:id="rId22"/>
    <p:sldId id="321" r:id="rId23"/>
    <p:sldId id="312" r:id="rId24"/>
    <p:sldId id="313" r:id="rId25"/>
    <p:sldId id="314" r:id="rId26"/>
    <p:sldId id="315" r:id="rId27"/>
    <p:sldId id="316" r:id="rId28"/>
    <p:sldId id="320" r:id="rId29"/>
    <p:sldId id="280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0B050"/>
    <a:srgbClr val="E52739"/>
    <a:srgbClr val="CE050B"/>
    <a:srgbClr val="368FE2"/>
    <a:srgbClr val="FEC563"/>
    <a:srgbClr val="0BC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43" autoAdjust="0"/>
    <p:restoredTop sz="81272" autoAdjust="0"/>
  </p:normalViewPr>
  <p:slideViewPr>
    <p:cSldViewPr snapToGrid="0" showGuides="1">
      <p:cViewPr varScale="1">
        <p:scale>
          <a:sx n="70" d="100"/>
          <a:sy n="70" d="100"/>
        </p:scale>
        <p:origin x="6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CC-419E-B287-A94CA2AC7C4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CC-419E-B287-A94CA2AC7C4E}"/>
              </c:ext>
            </c:extLst>
          </c:dPt>
          <c:cat>
            <c:strRef>
              <c:f>Sheet1!$A$2:$A$3</c:f>
              <c:strCache>
                <c:ptCount val="2"/>
                <c:pt idx="0">
                  <c:v>B</c:v>
                </c:pt>
                <c:pt idx="1">
                  <c:v>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CC-419E-B287-A94CA2AC7C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92E-4880-99EB-E96671858EB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92E-4880-99EB-E96671858EB0}"/>
              </c:ext>
            </c:extLst>
          </c:dPt>
          <c:cat>
            <c:strRef>
              <c:f>Sheet1!$A$2:$A$3</c:f>
              <c:strCache>
                <c:ptCount val="2"/>
                <c:pt idx="0">
                  <c:v>B</c:v>
                </c:pt>
                <c:pt idx="1">
                  <c:v>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92E-4880-99EB-E96671858E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84E9C-EBA5-48A6-AC21-0D61B20ACEC0}" type="datetimeFigureOut">
              <a:rPr lang="zh-CN" altLang="en-US" smtClean="0"/>
              <a:t>2019-12-24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DB7C7-1564-4CD7-B858-7F3A6AEC4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273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自我介绍，我是江苏国泰新点软件有限公司的实施工程师</a:t>
            </a:r>
            <a:endParaRPr lang="en-US" altLang="zh-CN" dirty="0"/>
          </a:p>
          <a:p>
            <a:r>
              <a:rPr lang="zh-CN" altLang="en-US" dirty="0"/>
              <a:t>本次培训的目的，主要是为了让大家更快，更好的了解认识新平台，在上线前达到独立操作使用的水平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E5F23-5C27-4B70-AB54-317F0AB486E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94968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需不需要重新签署新的授权委托书</a:t>
            </a:r>
            <a:endParaRPr lang="en-US" altLang="zh-CN" dirty="0"/>
          </a:p>
          <a:p>
            <a:r>
              <a:rPr lang="zh-CN" altLang="en-US" dirty="0"/>
              <a:t>需不需要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284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139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替平台向大家做一个自我介绍，一般自我介绍，我们都会说，我叫什么？我来自哪里？我是做什么的？等等，我们也延续这个思路来给大家介绍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2740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287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338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替平台向大家做一个自我介绍，一般自我介绍，我们都会说，我叫什么？我来自哪里？我是做什么的？等等，我们也延续这个思路来给大家介绍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966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858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3874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869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244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</a:t>
            </a:r>
            <a:r>
              <a:rPr lang="zh-CN" altLang="en-US" dirty="0"/>
              <a:t>个部分</a:t>
            </a:r>
            <a:endParaRPr lang="en-US" altLang="zh-CN" dirty="0"/>
          </a:p>
          <a:p>
            <a:r>
              <a:rPr lang="zh-CN" altLang="en-US" dirty="0"/>
              <a:t>平台介绍，宏观介绍平台</a:t>
            </a:r>
            <a:endParaRPr lang="en-US" altLang="zh-CN" dirty="0"/>
          </a:p>
          <a:p>
            <a:r>
              <a:rPr lang="zh-CN" altLang="en-US" dirty="0"/>
              <a:t>业务讲解，细节上做一些深度剖析</a:t>
            </a:r>
            <a:endParaRPr lang="en-US" altLang="zh-CN" dirty="0"/>
          </a:p>
          <a:p>
            <a:r>
              <a:rPr lang="zh-CN" altLang="en-US" dirty="0"/>
              <a:t>监管操作，行业主管如何行使监管权力，对我们代理人员的业务又会产生什么影响</a:t>
            </a:r>
            <a:endParaRPr lang="en-US" altLang="zh-CN" dirty="0"/>
          </a:p>
          <a:p>
            <a:r>
              <a:rPr lang="zh-CN" altLang="en-US" dirty="0"/>
              <a:t>系统演示，通过实际操作加深系统印象</a:t>
            </a:r>
            <a:endParaRPr lang="en-US" altLang="zh-CN" dirty="0"/>
          </a:p>
          <a:p>
            <a:r>
              <a:rPr lang="zh-CN" altLang="en-US" dirty="0"/>
              <a:t>现场答疑，对一些常见问题进行回答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1152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替平台向大家做一个自我介绍，一般自我介绍，我们都会说，我叫什么？我来自哪里？我是做什么的？等等，我们也延续这个思路来给大家介绍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9008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7488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7984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7556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0264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9676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替平台向大家做一个自我介绍，一般自我介绍，我们都会说，我叫什么？我来自哪里？我是做什么的？等等，我们也延续这个思路来给大家介绍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6845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替平台向大家做一个自我介绍，一般自我介绍，我们都会说，我叫什么？我来自哪里？我是做什么的？等等，我们也延续这个思路来给大家介绍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6967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4742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624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61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提新平台向大家做一个自我介绍</a:t>
            </a:r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名称叫做：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全国公共资源交易平台（辽宁省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朝阳市）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r>
              <a:rPr lang="zh-CN" altLang="en-US" dirty="0"/>
              <a:t>域名跟以前一样：</a:t>
            </a:r>
            <a:r>
              <a:rPr lang="en-US" altLang="zh-CN" sz="1200" u="sng" dirty="0">
                <a:solidFill>
                  <a:schemeClr val="accent2"/>
                </a:solidFill>
                <a:latin typeface="+mn-ea"/>
              </a:rPr>
              <a:t>GGZY.ZGCY.GOV.CN</a:t>
            </a:r>
          </a:p>
          <a:p>
            <a:endParaRPr lang="en-US" altLang="zh-CN" dirty="0"/>
          </a:p>
          <a:p>
            <a:r>
              <a:rPr lang="zh-CN" altLang="en-US" dirty="0"/>
              <a:t>如何找到我，输入域名，检索名称，原网站也会布置新网站的入口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除了地址跟名称，我们的新平台，在内部结构上，也发生了变化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162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新平台划分为了</a:t>
            </a:r>
            <a:r>
              <a:rPr lang="en-US" altLang="zh-CN" dirty="0"/>
              <a:t>3</a:t>
            </a:r>
            <a:r>
              <a:rPr lang="zh-CN" altLang="en-US" dirty="0"/>
              <a:t>大部分，分别是，监管平台，主要是我们行业监管部门行使监管权力、执行监管手段的平台，服务平台，是服务于我们个交易主体的平台，交易平台，我们交易主体成员完成交易业务的平台。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可能大家会问？这样的结构划分，对我们的实际业务产生了什么影响？或者发生了什么变化？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726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以前我们的业务数据基本采用线性流转的模式，新的平台结构打破了以往的这种数据传输方式，采用了跨平台交互式的流转模式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就目前来看可能优势未必明显，但后期的多交易平台整合、交易数据跨平台对接、数据区块链等功能的融入都将为我们带来很大利好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举个直观的例子，目前不同平台上，同一家单位，我们的交易数据往往是不互通的，包括人企业信息，交易信息，业绩信息等，新的平台结构就可以对数据进行整合并有针对性的自动传输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65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9014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516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新系统在登录前就做了严格的提醒，必须使用</a:t>
            </a:r>
            <a:r>
              <a:rPr lang="en-US" altLang="zh-CN" dirty="0"/>
              <a:t>win7+IE10</a:t>
            </a:r>
            <a:r>
              <a:rPr lang="zh-CN" altLang="en-US" dirty="0"/>
              <a:t>以上的浏览器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945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78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24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1973696" y="2355209"/>
            <a:ext cx="2880142" cy="2880142"/>
          </a:xfrm>
          <a:custGeom>
            <a:avLst/>
            <a:gdLst>
              <a:gd name="connsiteX0" fmla="*/ 1440071 w 2880142"/>
              <a:gd name="connsiteY0" fmla="*/ 0 h 2880142"/>
              <a:gd name="connsiteX1" fmla="*/ 2880142 w 2880142"/>
              <a:gd name="connsiteY1" fmla="*/ 1440071 h 2880142"/>
              <a:gd name="connsiteX2" fmla="*/ 1440071 w 2880142"/>
              <a:gd name="connsiteY2" fmla="*/ 2880142 h 2880142"/>
              <a:gd name="connsiteX3" fmla="*/ 0 w 2880142"/>
              <a:gd name="connsiteY3" fmla="*/ 1440071 h 2880142"/>
              <a:gd name="connsiteX4" fmla="*/ 1440071 w 2880142"/>
              <a:gd name="connsiteY4" fmla="*/ 0 h 288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142" h="2880142">
                <a:moveTo>
                  <a:pt x="1440071" y="0"/>
                </a:moveTo>
                <a:cubicBezTo>
                  <a:pt x="2235400" y="0"/>
                  <a:pt x="2880142" y="644742"/>
                  <a:pt x="2880142" y="1440071"/>
                </a:cubicBezTo>
                <a:cubicBezTo>
                  <a:pt x="2880142" y="2235400"/>
                  <a:pt x="2235400" y="2880142"/>
                  <a:pt x="1440071" y="2880142"/>
                </a:cubicBezTo>
                <a:cubicBezTo>
                  <a:pt x="644742" y="2880142"/>
                  <a:pt x="0" y="2235400"/>
                  <a:pt x="0" y="1440071"/>
                </a:cubicBezTo>
                <a:cubicBezTo>
                  <a:pt x="0" y="644742"/>
                  <a:pt x="644742" y="0"/>
                  <a:pt x="14400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548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2267621" y="1745620"/>
            <a:ext cx="2610944" cy="1754228"/>
          </a:xfrm>
          <a:custGeom>
            <a:avLst/>
            <a:gdLst>
              <a:gd name="connsiteX0" fmla="*/ 0 w 2610944"/>
              <a:gd name="connsiteY0" fmla="*/ 0 h 1754228"/>
              <a:gd name="connsiteX1" fmla="*/ 2610944 w 2610944"/>
              <a:gd name="connsiteY1" fmla="*/ 0 h 1754228"/>
              <a:gd name="connsiteX2" fmla="*/ 2610944 w 2610944"/>
              <a:gd name="connsiteY2" fmla="*/ 1754228 h 1754228"/>
              <a:gd name="connsiteX3" fmla="*/ 0 w 2610944"/>
              <a:gd name="connsiteY3" fmla="*/ 1754228 h 175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0944" h="1754228">
                <a:moveTo>
                  <a:pt x="0" y="0"/>
                </a:moveTo>
                <a:lnTo>
                  <a:pt x="2610944" y="0"/>
                </a:lnTo>
                <a:lnTo>
                  <a:pt x="2610944" y="1754228"/>
                </a:lnTo>
                <a:lnTo>
                  <a:pt x="0" y="17542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1"/>
          </p:nvPr>
        </p:nvSpPr>
        <p:spPr>
          <a:xfrm>
            <a:off x="7421943" y="3996008"/>
            <a:ext cx="2597685" cy="1732333"/>
          </a:xfrm>
          <a:custGeom>
            <a:avLst/>
            <a:gdLst>
              <a:gd name="connsiteX0" fmla="*/ 0 w 2597685"/>
              <a:gd name="connsiteY0" fmla="*/ 0 h 1732333"/>
              <a:gd name="connsiteX1" fmla="*/ 2597685 w 2597685"/>
              <a:gd name="connsiteY1" fmla="*/ 0 h 1732333"/>
              <a:gd name="connsiteX2" fmla="*/ 2597685 w 2597685"/>
              <a:gd name="connsiteY2" fmla="*/ 1732333 h 1732333"/>
              <a:gd name="connsiteX3" fmla="*/ 0 w 2597685"/>
              <a:gd name="connsiteY3" fmla="*/ 1732333 h 173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7685" h="1732333">
                <a:moveTo>
                  <a:pt x="0" y="0"/>
                </a:moveTo>
                <a:lnTo>
                  <a:pt x="2597685" y="0"/>
                </a:lnTo>
                <a:lnTo>
                  <a:pt x="2597685" y="1732333"/>
                </a:lnTo>
                <a:lnTo>
                  <a:pt x="0" y="17323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809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1576413" y="2036272"/>
            <a:ext cx="3961436" cy="2184059"/>
          </a:xfrm>
          <a:custGeom>
            <a:avLst/>
            <a:gdLst>
              <a:gd name="connsiteX0" fmla="*/ 0 w 3961436"/>
              <a:gd name="connsiteY0" fmla="*/ 0 h 2184059"/>
              <a:gd name="connsiteX1" fmla="*/ 3961436 w 3961436"/>
              <a:gd name="connsiteY1" fmla="*/ 0 h 2184059"/>
              <a:gd name="connsiteX2" fmla="*/ 3961436 w 3961436"/>
              <a:gd name="connsiteY2" fmla="*/ 2184059 h 2184059"/>
              <a:gd name="connsiteX3" fmla="*/ 0 w 3961436"/>
              <a:gd name="connsiteY3" fmla="*/ 2184059 h 2184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1436" h="2184059">
                <a:moveTo>
                  <a:pt x="0" y="0"/>
                </a:moveTo>
                <a:lnTo>
                  <a:pt x="3961436" y="0"/>
                </a:lnTo>
                <a:lnTo>
                  <a:pt x="3961436" y="2184059"/>
                </a:lnTo>
                <a:lnTo>
                  <a:pt x="0" y="218405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953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2018120" y="2330161"/>
            <a:ext cx="1979966" cy="1979966"/>
          </a:xfrm>
          <a:custGeom>
            <a:avLst/>
            <a:gdLst>
              <a:gd name="connsiteX0" fmla="*/ 989983 w 1979966"/>
              <a:gd name="connsiteY0" fmla="*/ 0 h 1979966"/>
              <a:gd name="connsiteX1" fmla="*/ 1979966 w 1979966"/>
              <a:gd name="connsiteY1" fmla="*/ 989983 h 1979966"/>
              <a:gd name="connsiteX2" fmla="*/ 989983 w 1979966"/>
              <a:gd name="connsiteY2" fmla="*/ 1979966 h 1979966"/>
              <a:gd name="connsiteX3" fmla="*/ 0 w 1979966"/>
              <a:gd name="connsiteY3" fmla="*/ 989983 h 1979966"/>
              <a:gd name="connsiteX4" fmla="*/ 989983 w 1979966"/>
              <a:gd name="connsiteY4" fmla="*/ 0 h 1979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9966" h="1979966">
                <a:moveTo>
                  <a:pt x="989983" y="0"/>
                </a:moveTo>
                <a:cubicBezTo>
                  <a:pt x="1536736" y="0"/>
                  <a:pt x="1979966" y="443230"/>
                  <a:pt x="1979966" y="989983"/>
                </a:cubicBezTo>
                <a:cubicBezTo>
                  <a:pt x="1979966" y="1536736"/>
                  <a:pt x="1536736" y="1979966"/>
                  <a:pt x="989983" y="1979966"/>
                </a:cubicBezTo>
                <a:cubicBezTo>
                  <a:pt x="443230" y="1979966"/>
                  <a:pt x="0" y="1536736"/>
                  <a:pt x="0" y="989983"/>
                </a:cubicBezTo>
                <a:cubicBezTo>
                  <a:pt x="0" y="443230"/>
                  <a:pt x="443230" y="0"/>
                  <a:pt x="98998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132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1887341" y="1883739"/>
            <a:ext cx="3383092" cy="2648586"/>
          </a:xfrm>
          <a:custGeom>
            <a:avLst/>
            <a:gdLst>
              <a:gd name="connsiteX0" fmla="*/ 0 w 3383092"/>
              <a:gd name="connsiteY0" fmla="*/ 0 h 2648586"/>
              <a:gd name="connsiteX1" fmla="*/ 3383092 w 3383092"/>
              <a:gd name="connsiteY1" fmla="*/ 0 h 2648586"/>
              <a:gd name="connsiteX2" fmla="*/ 3383092 w 3383092"/>
              <a:gd name="connsiteY2" fmla="*/ 2648586 h 2648586"/>
              <a:gd name="connsiteX3" fmla="*/ 0 w 3383092"/>
              <a:gd name="connsiteY3" fmla="*/ 2648586 h 264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092" h="2648586">
                <a:moveTo>
                  <a:pt x="0" y="0"/>
                </a:moveTo>
                <a:lnTo>
                  <a:pt x="3383092" y="0"/>
                </a:lnTo>
                <a:lnTo>
                  <a:pt x="3383092" y="2648586"/>
                </a:lnTo>
                <a:lnTo>
                  <a:pt x="0" y="26485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6880255" y="1883739"/>
            <a:ext cx="3383092" cy="2648586"/>
          </a:xfrm>
          <a:custGeom>
            <a:avLst/>
            <a:gdLst>
              <a:gd name="connsiteX0" fmla="*/ 0 w 3383092"/>
              <a:gd name="connsiteY0" fmla="*/ 0 h 2648586"/>
              <a:gd name="connsiteX1" fmla="*/ 3383092 w 3383092"/>
              <a:gd name="connsiteY1" fmla="*/ 0 h 2648586"/>
              <a:gd name="connsiteX2" fmla="*/ 3383092 w 3383092"/>
              <a:gd name="connsiteY2" fmla="*/ 2648586 h 2648586"/>
              <a:gd name="connsiteX3" fmla="*/ 0 w 3383092"/>
              <a:gd name="connsiteY3" fmla="*/ 2648586 h 264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092" h="2648586">
                <a:moveTo>
                  <a:pt x="0" y="0"/>
                </a:moveTo>
                <a:lnTo>
                  <a:pt x="3383092" y="0"/>
                </a:lnTo>
                <a:lnTo>
                  <a:pt x="3383092" y="2648586"/>
                </a:lnTo>
                <a:lnTo>
                  <a:pt x="0" y="26485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751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50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4008630" y="3592412"/>
            <a:ext cx="2109570" cy="2109570"/>
          </a:xfrm>
          <a:custGeom>
            <a:avLst/>
            <a:gdLst>
              <a:gd name="connsiteX0" fmla="*/ 1054785 w 2109570"/>
              <a:gd name="connsiteY0" fmla="*/ 0 h 2109570"/>
              <a:gd name="connsiteX1" fmla="*/ 2109570 w 2109570"/>
              <a:gd name="connsiteY1" fmla="*/ 1054785 h 2109570"/>
              <a:gd name="connsiteX2" fmla="*/ 1054785 w 2109570"/>
              <a:gd name="connsiteY2" fmla="*/ 2109570 h 2109570"/>
              <a:gd name="connsiteX3" fmla="*/ 0 w 2109570"/>
              <a:gd name="connsiteY3" fmla="*/ 1054785 h 2109570"/>
              <a:gd name="connsiteX4" fmla="*/ 1054785 w 2109570"/>
              <a:gd name="connsiteY4" fmla="*/ 0 h 210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9570" h="2109570">
                <a:moveTo>
                  <a:pt x="1054785" y="0"/>
                </a:moveTo>
                <a:cubicBezTo>
                  <a:pt x="1637327" y="0"/>
                  <a:pt x="2109570" y="472243"/>
                  <a:pt x="2109570" y="1054785"/>
                </a:cubicBezTo>
                <a:cubicBezTo>
                  <a:pt x="2109570" y="1637327"/>
                  <a:pt x="1637327" y="2109570"/>
                  <a:pt x="1054785" y="2109570"/>
                </a:cubicBezTo>
                <a:cubicBezTo>
                  <a:pt x="472243" y="2109570"/>
                  <a:pt x="0" y="1637327"/>
                  <a:pt x="0" y="1054785"/>
                </a:cubicBezTo>
                <a:cubicBezTo>
                  <a:pt x="0" y="472243"/>
                  <a:pt x="472243" y="0"/>
                  <a:pt x="10547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183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85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00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781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2476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37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5144784" y="2726429"/>
            <a:ext cx="2138406" cy="2138406"/>
          </a:xfrm>
          <a:custGeom>
            <a:avLst/>
            <a:gdLst>
              <a:gd name="connsiteX0" fmla="*/ 1069203 w 2138406"/>
              <a:gd name="connsiteY0" fmla="*/ 0 h 2138406"/>
              <a:gd name="connsiteX1" fmla="*/ 2138406 w 2138406"/>
              <a:gd name="connsiteY1" fmla="*/ 1069203 h 2138406"/>
              <a:gd name="connsiteX2" fmla="*/ 1069203 w 2138406"/>
              <a:gd name="connsiteY2" fmla="*/ 2138406 h 2138406"/>
              <a:gd name="connsiteX3" fmla="*/ 0 w 2138406"/>
              <a:gd name="connsiteY3" fmla="*/ 1069203 h 2138406"/>
              <a:gd name="connsiteX4" fmla="*/ 1069203 w 2138406"/>
              <a:gd name="connsiteY4" fmla="*/ 0 h 213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8406" h="2138406">
                <a:moveTo>
                  <a:pt x="1069203" y="0"/>
                </a:moveTo>
                <a:cubicBezTo>
                  <a:pt x="1659708" y="0"/>
                  <a:pt x="2138406" y="478698"/>
                  <a:pt x="2138406" y="1069203"/>
                </a:cubicBezTo>
                <a:cubicBezTo>
                  <a:pt x="2138406" y="1659708"/>
                  <a:pt x="1659708" y="2138406"/>
                  <a:pt x="1069203" y="2138406"/>
                </a:cubicBezTo>
                <a:cubicBezTo>
                  <a:pt x="478698" y="2138406"/>
                  <a:pt x="0" y="1659708"/>
                  <a:pt x="0" y="1069203"/>
                </a:cubicBezTo>
                <a:cubicBezTo>
                  <a:pt x="0" y="478698"/>
                  <a:pt x="478698" y="0"/>
                  <a:pt x="10692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61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2848775" y="2129314"/>
            <a:ext cx="2263032" cy="2263032"/>
          </a:xfrm>
          <a:custGeom>
            <a:avLst/>
            <a:gdLst>
              <a:gd name="connsiteX0" fmla="*/ 1131516 w 2263032"/>
              <a:gd name="connsiteY0" fmla="*/ 0 h 2263032"/>
              <a:gd name="connsiteX1" fmla="*/ 2263032 w 2263032"/>
              <a:gd name="connsiteY1" fmla="*/ 1131516 h 2263032"/>
              <a:gd name="connsiteX2" fmla="*/ 1131516 w 2263032"/>
              <a:gd name="connsiteY2" fmla="*/ 2263032 h 2263032"/>
              <a:gd name="connsiteX3" fmla="*/ 0 w 2263032"/>
              <a:gd name="connsiteY3" fmla="*/ 1131516 h 2263032"/>
              <a:gd name="connsiteX4" fmla="*/ 1131516 w 2263032"/>
              <a:gd name="connsiteY4" fmla="*/ 0 h 2263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032" h="2263032">
                <a:moveTo>
                  <a:pt x="1131516" y="0"/>
                </a:moveTo>
                <a:cubicBezTo>
                  <a:pt x="1756435" y="0"/>
                  <a:pt x="2263032" y="506597"/>
                  <a:pt x="2263032" y="1131516"/>
                </a:cubicBezTo>
                <a:cubicBezTo>
                  <a:pt x="2263032" y="1756435"/>
                  <a:pt x="1756435" y="2263032"/>
                  <a:pt x="1131516" y="2263032"/>
                </a:cubicBezTo>
                <a:cubicBezTo>
                  <a:pt x="506597" y="2263032"/>
                  <a:pt x="0" y="1756435"/>
                  <a:pt x="0" y="1131516"/>
                </a:cubicBezTo>
                <a:cubicBezTo>
                  <a:pt x="0" y="506597"/>
                  <a:pt x="506597" y="0"/>
                  <a:pt x="11315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745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1621193" y="2698240"/>
            <a:ext cx="2107448" cy="2108210"/>
          </a:xfrm>
          <a:custGeom>
            <a:avLst/>
            <a:gdLst>
              <a:gd name="connsiteX0" fmla="*/ 1053724 w 2107448"/>
              <a:gd name="connsiteY0" fmla="*/ 0 h 2108210"/>
              <a:gd name="connsiteX1" fmla="*/ 2107448 w 2107448"/>
              <a:gd name="connsiteY1" fmla="*/ 1054105 h 2108210"/>
              <a:gd name="connsiteX2" fmla="*/ 1053724 w 2107448"/>
              <a:gd name="connsiteY2" fmla="*/ 2108210 h 2108210"/>
              <a:gd name="connsiteX3" fmla="*/ 0 w 2107448"/>
              <a:gd name="connsiteY3" fmla="*/ 1054105 h 2108210"/>
              <a:gd name="connsiteX4" fmla="*/ 1053724 w 2107448"/>
              <a:gd name="connsiteY4" fmla="*/ 0 h 210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7448" h="2108210">
                <a:moveTo>
                  <a:pt x="1053724" y="0"/>
                </a:moveTo>
                <a:cubicBezTo>
                  <a:pt x="1635680" y="0"/>
                  <a:pt x="2107448" y="471939"/>
                  <a:pt x="2107448" y="1054105"/>
                </a:cubicBezTo>
                <a:cubicBezTo>
                  <a:pt x="2107448" y="1636271"/>
                  <a:pt x="1635680" y="2108210"/>
                  <a:pt x="1053724" y="2108210"/>
                </a:cubicBezTo>
                <a:cubicBezTo>
                  <a:pt x="471768" y="2108210"/>
                  <a:pt x="0" y="1636271"/>
                  <a:pt x="0" y="1054105"/>
                </a:cubicBezTo>
                <a:cubicBezTo>
                  <a:pt x="0" y="471939"/>
                  <a:pt x="471768" y="0"/>
                  <a:pt x="10537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807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3852705" y="1931094"/>
            <a:ext cx="1163326" cy="1163326"/>
          </a:xfrm>
          <a:custGeom>
            <a:avLst/>
            <a:gdLst>
              <a:gd name="connsiteX0" fmla="*/ 581663 w 1163326"/>
              <a:gd name="connsiteY0" fmla="*/ 0 h 1163326"/>
              <a:gd name="connsiteX1" fmla="*/ 1163326 w 1163326"/>
              <a:gd name="connsiteY1" fmla="*/ 581663 h 1163326"/>
              <a:gd name="connsiteX2" fmla="*/ 581663 w 1163326"/>
              <a:gd name="connsiteY2" fmla="*/ 1163326 h 1163326"/>
              <a:gd name="connsiteX3" fmla="*/ 0 w 1163326"/>
              <a:gd name="connsiteY3" fmla="*/ 581663 h 1163326"/>
              <a:gd name="connsiteX4" fmla="*/ 581663 w 1163326"/>
              <a:gd name="connsiteY4" fmla="*/ 0 h 116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326" h="1163326">
                <a:moveTo>
                  <a:pt x="581663" y="0"/>
                </a:moveTo>
                <a:cubicBezTo>
                  <a:pt x="902907" y="0"/>
                  <a:pt x="1163326" y="260419"/>
                  <a:pt x="1163326" y="581663"/>
                </a:cubicBezTo>
                <a:cubicBezTo>
                  <a:pt x="1163326" y="902907"/>
                  <a:pt x="902907" y="1163326"/>
                  <a:pt x="581663" y="1163326"/>
                </a:cubicBezTo>
                <a:cubicBezTo>
                  <a:pt x="260419" y="1163326"/>
                  <a:pt x="0" y="902907"/>
                  <a:pt x="0" y="581663"/>
                </a:cubicBezTo>
                <a:cubicBezTo>
                  <a:pt x="0" y="260419"/>
                  <a:pt x="260419" y="0"/>
                  <a:pt x="5816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2689377" y="3629633"/>
            <a:ext cx="1163326" cy="1163326"/>
          </a:xfrm>
          <a:custGeom>
            <a:avLst/>
            <a:gdLst>
              <a:gd name="connsiteX0" fmla="*/ 581663 w 1163326"/>
              <a:gd name="connsiteY0" fmla="*/ 0 h 1163326"/>
              <a:gd name="connsiteX1" fmla="*/ 1163326 w 1163326"/>
              <a:gd name="connsiteY1" fmla="*/ 581663 h 1163326"/>
              <a:gd name="connsiteX2" fmla="*/ 581663 w 1163326"/>
              <a:gd name="connsiteY2" fmla="*/ 1163326 h 1163326"/>
              <a:gd name="connsiteX3" fmla="*/ 0 w 1163326"/>
              <a:gd name="connsiteY3" fmla="*/ 581663 h 1163326"/>
              <a:gd name="connsiteX4" fmla="*/ 581663 w 1163326"/>
              <a:gd name="connsiteY4" fmla="*/ 0 h 116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326" h="1163326">
                <a:moveTo>
                  <a:pt x="581663" y="0"/>
                </a:moveTo>
                <a:cubicBezTo>
                  <a:pt x="902907" y="0"/>
                  <a:pt x="1163326" y="260419"/>
                  <a:pt x="1163326" y="581663"/>
                </a:cubicBezTo>
                <a:cubicBezTo>
                  <a:pt x="1163326" y="902907"/>
                  <a:pt x="902907" y="1163326"/>
                  <a:pt x="581663" y="1163326"/>
                </a:cubicBezTo>
                <a:cubicBezTo>
                  <a:pt x="260419" y="1163326"/>
                  <a:pt x="0" y="902907"/>
                  <a:pt x="0" y="581663"/>
                </a:cubicBezTo>
                <a:cubicBezTo>
                  <a:pt x="0" y="260419"/>
                  <a:pt x="260419" y="0"/>
                  <a:pt x="5816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5549605" y="3727194"/>
            <a:ext cx="1163326" cy="1163326"/>
          </a:xfrm>
          <a:custGeom>
            <a:avLst/>
            <a:gdLst>
              <a:gd name="connsiteX0" fmla="*/ 581663 w 1163326"/>
              <a:gd name="connsiteY0" fmla="*/ 0 h 1163326"/>
              <a:gd name="connsiteX1" fmla="*/ 1163326 w 1163326"/>
              <a:gd name="connsiteY1" fmla="*/ 581663 h 1163326"/>
              <a:gd name="connsiteX2" fmla="*/ 581663 w 1163326"/>
              <a:gd name="connsiteY2" fmla="*/ 1163326 h 1163326"/>
              <a:gd name="connsiteX3" fmla="*/ 0 w 1163326"/>
              <a:gd name="connsiteY3" fmla="*/ 581663 h 1163326"/>
              <a:gd name="connsiteX4" fmla="*/ 581663 w 1163326"/>
              <a:gd name="connsiteY4" fmla="*/ 0 h 116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326" h="1163326">
                <a:moveTo>
                  <a:pt x="581663" y="0"/>
                </a:moveTo>
                <a:cubicBezTo>
                  <a:pt x="902907" y="0"/>
                  <a:pt x="1163326" y="260419"/>
                  <a:pt x="1163326" y="581663"/>
                </a:cubicBezTo>
                <a:cubicBezTo>
                  <a:pt x="1163326" y="902907"/>
                  <a:pt x="902907" y="1163326"/>
                  <a:pt x="581663" y="1163326"/>
                </a:cubicBezTo>
                <a:cubicBezTo>
                  <a:pt x="260419" y="1163326"/>
                  <a:pt x="0" y="902907"/>
                  <a:pt x="0" y="581663"/>
                </a:cubicBezTo>
                <a:cubicBezTo>
                  <a:pt x="0" y="260419"/>
                  <a:pt x="260419" y="0"/>
                  <a:pt x="5816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3"/>
          </p:nvPr>
        </p:nvSpPr>
        <p:spPr>
          <a:xfrm>
            <a:off x="8225431" y="2918133"/>
            <a:ext cx="1163326" cy="1163326"/>
          </a:xfrm>
          <a:custGeom>
            <a:avLst/>
            <a:gdLst>
              <a:gd name="connsiteX0" fmla="*/ 581663 w 1163326"/>
              <a:gd name="connsiteY0" fmla="*/ 0 h 1163326"/>
              <a:gd name="connsiteX1" fmla="*/ 1163326 w 1163326"/>
              <a:gd name="connsiteY1" fmla="*/ 581663 h 1163326"/>
              <a:gd name="connsiteX2" fmla="*/ 581663 w 1163326"/>
              <a:gd name="connsiteY2" fmla="*/ 1163326 h 1163326"/>
              <a:gd name="connsiteX3" fmla="*/ 0 w 1163326"/>
              <a:gd name="connsiteY3" fmla="*/ 581663 h 1163326"/>
              <a:gd name="connsiteX4" fmla="*/ 581663 w 1163326"/>
              <a:gd name="connsiteY4" fmla="*/ 0 h 116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326" h="1163326">
                <a:moveTo>
                  <a:pt x="581663" y="0"/>
                </a:moveTo>
                <a:cubicBezTo>
                  <a:pt x="902907" y="0"/>
                  <a:pt x="1163326" y="260419"/>
                  <a:pt x="1163326" y="581663"/>
                </a:cubicBezTo>
                <a:cubicBezTo>
                  <a:pt x="1163326" y="902907"/>
                  <a:pt x="902907" y="1163326"/>
                  <a:pt x="581663" y="1163326"/>
                </a:cubicBezTo>
                <a:cubicBezTo>
                  <a:pt x="260419" y="1163326"/>
                  <a:pt x="0" y="902907"/>
                  <a:pt x="0" y="581663"/>
                </a:cubicBezTo>
                <a:cubicBezTo>
                  <a:pt x="0" y="260419"/>
                  <a:pt x="260419" y="0"/>
                  <a:pt x="5816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650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410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8" r:id="rId3"/>
    <p:sldLayoutId id="2147483663" r:id="rId4"/>
    <p:sldLayoutId id="2147483664" r:id="rId5"/>
    <p:sldLayoutId id="2147483677" r:id="rId6"/>
    <p:sldLayoutId id="2147483676" r:id="rId7"/>
    <p:sldLayoutId id="2147483673" r:id="rId8"/>
    <p:sldLayoutId id="2147483668" r:id="rId9"/>
    <p:sldLayoutId id="2147483665" r:id="rId10"/>
    <p:sldLayoutId id="2147483674" r:id="rId11"/>
    <p:sldLayoutId id="2147483672" r:id="rId12"/>
    <p:sldLayoutId id="2147483671" r:id="rId13"/>
    <p:sldLayoutId id="2147483670" r:id="rId14"/>
    <p:sldLayoutId id="2147483669" r:id="rId15"/>
    <p:sldLayoutId id="2147483666" r:id="rId16"/>
    <p:sldLayoutId id="2147483675" r:id="rId17"/>
    <p:sldLayoutId id="2147483667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0.xml"/><Relationship Id="rId7" Type="http://schemas.openxmlformats.org/officeDocument/2006/relationships/image" Target="../media/image1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14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2.png"/><Relationship Id="rId5" Type="http://schemas.openxmlformats.org/officeDocument/2006/relationships/tags" Target="../tags/tag16.xml"/><Relationship Id="rId10" Type="http://schemas.openxmlformats.org/officeDocument/2006/relationships/image" Target="../media/image1.png"/><Relationship Id="rId4" Type="http://schemas.openxmlformats.org/officeDocument/2006/relationships/tags" Target="../tags/tag15.xml"/><Relationship Id="rId9" Type="http://schemas.openxmlformats.org/officeDocument/2006/relationships/image" Target="../media/image26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7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3" Type="http://schemas.openxmlformats.org/officeDocument/2006/relationships/tags" Target="../tags/tag19.xml"/><Relationship Id="rId7" Type="http://schemas.openxmlformats.org/officeDocument/2006/relationships/image" Target="../media/image26.svg"/><Relationship Id="rId12" Type="http://schemas.openxmlformats.org/officeDocument/2006/relationships/image" Target="../media/image35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25.png"/><Relationship Id="rId11" Type="http://schemas.openxmlformats.org/officeDocument/2006/relationships/image" Target="../media/image34.svg"/><Relationship Id="rId5" Type="http://schemas.openxmlformats.org/officeDocument/2006/relationships/notesSlide" Target="../notesSlides/notesSlide14.xml"/><Relationship Id="rId15" Type="http://schemas.openxmlformats.org/officeDocument/2006/relationships/image" Target="../media/image2.png"/><Relationship Id="rId10" Type="http://schemas.openxmlformats.org/officeDocument/2006/relationships/image" Target="../media/image33.pn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32.svg"/><Relationship Id="rId1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tags" Target="../tags/tag22.xml"/><Relationship Id="rId7" Type="http://schemas.openxmlformats.org/officeDocument/2006/relationships/image" Target="../media/image39.png"/><Relationship Id="rId12" Type="http://schemas.openxmlformats.org/officeDocument/2006/relationships/image" Target="../media/image2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19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32.svg"/><Relationship Id="rId4" Type="http://schemas.openxmlformats.org/officeDocument/2006/relationships/tags" Target="../tags/tag23.xml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3" Type="http://schemas.openxmlformats.org/officeDocument/2006/relationships/image" Target="../media/image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.png"/><Relationship Id="rId5" Type="http://schemas.openxmlformats.org/officeDocument/2006/relationships/tags" Target="../tags/tag6.xml"/><Relationship Id="rId10" Type="http://schemas.microsoft.com/office/2007/relationships/hdphoto" Target="../media/hdphoto1.wdp"/><Relationship Id="rId4" Type="http://schemas.openxmlformats.org/officeDocument/2006/relationships/tags" Target="../tags/tag5.xml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1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99293" y="1377920"/>
            <a:ext cx="9393414" cy="4220466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707863" y="1651564"/>
            <a:ext cx="8776273" cy="3673177"/>
          </a:xfrm>
          <a:prstGeom prst="rect">
            <a:avLst/>
          </a:prstGeom>
          <a:noFill/>
          <a:ln w="57150">
            <a:solidFill>
              <a:srgbClr val="E52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827232" y="3336380"/>
            <a:ext cx="6531428" cy="3627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600" dirty="0">
                <a:solidFill>
                  <a:srgbClr val="FFFFFF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UPGRADE TRAINING</a:t>
            </a:r>
          </a:p>
        </p:txBody>
      </p:sp>
      <p:sp>
        <p:nvSpPr>
          <p:cNvPr id="27" name="矩形 26"/>
          <p:cNvSpPr/>
          <p:nvPr/>
        </p:nvSpPr>
        <p:spPr>
          <a:xfrm>
            <a:off x="1839789" y="2049484"/>
            <a:ext cx="8512419" cy="136556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3600" b="1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  </a:t>
            </a:r>
            <a:r>
              <a:rPr lang="zh-CN" altLang="en-US" sz="3600" b="1" dirty="0">
                <a:solidFill>
                  <a:srgbClr val="CE05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全国公共资源交易平台（辽宁省</a:t>
            </a:r>
            <a:r>
              <a:rPr lang="en-US" altLang="zh-CN" sz="3600" b="1" dirty="0">
                <a:solidFill>
                  <a:srgbClr val="CE05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·</a:t>
            </a:r>
            <a:r>
              <a:rPr lang="zh-CN" altLang="en-US" sz="3600" b="1" dirty="0">
                <a:solidFill>
                  <a:srgbClr val="CE05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朝阳市）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3600" b="1" dirty="0">
                <a:solidFill>
                  <a:srgbClr val="368F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  系统升级培训</a:t>
            </a:r>
          </a:p>
        </p:txBody>
      </p:sp>
      <p:sp>
        <p:nvSpPr>
          <p:cNvPr id="28" name="矩形 27"/>
          <p:cNvSpPr/>
          <p:nvPr/>
        </p:nvSpPr>
        <p:spPr>
          <a:xfrm rot="2400000">
            <a:off x="5341884" y="4590280"/>
            <a:ext cx="2813053" cy="1494957"/>
          </a:xfrm>
          <a:custGeom>
            <a:avLst/>
            <a:gdLst>
              <a:gd name="connsiteX0" fmla="*/ 0 w 2648694"/>
              <a:gd name="connsiteY0" fmla="*/ 0 h 1552966"/>
              <a:gd name="connsiteX1" fmla="*/ 2648694 w 2648694"/>
              <a:gd name="connsiteY1" fmla="*/ 0 h 1552966"/>
              <a:gd name="connsiteX2" fmla="*/ 2648694 w 2648694"/>
              <a:gd name="connsiteY2" fmla="*/ 1552966 h 1552966"/>
              <a:gd name="connsiteX3" fmla="*/ 0 w 2648694"/>
              <a:gd name="connsiteY3" fmla="*/ 1552966 h 1552966"/>
              <a:gd name="connsiteX4" fmla="*/ 0 w 2648694"/>
              <a:gd name="connsiteY4" fmla="*/ 0 h 1552966"/>
              <a:gd name="connsiteX0" fmla="*/ 0 w 2648694"/>
              <a:gd name="connsiteY0" fmla="*/ 0 h 1552966"/>
              <a:gd name="connsiteX1" fmla="*/ 2648694 w 2648694"/>
              <a:gd name="connsiteY1" fmla="*/ 0 h 1552966"/>
              <a:gd name="connsiteX2" fmla="*/ 2648694 w 2648694"/>
              <a:gd name="connsiteY2" fmla="*/ 1552966 h 1552966"/>
              <a:gd name="connsiteX3" fmla="*/ 841966 w 2648694"/>
              <a:gd name="connsiteY3" fmla="*/ 1548741 h 1552966"/>
              <a:gd name="connsiteX4" fmla="*/ 0 w 2648694"/>
              <a:gd name="connsiteY4" fmla="*/ 1552966 h 1552966"/>
              <a:gd name="connsiteX5" fmla="*/ 0 w 2648694"/>
              <a:gd name="connsiteY5" fmla="*/ 0 h 1552966"/>
              <a:gd name="connsiteX0" fmla="*/ 0 w 2648694"/>
              <a:gd name="connsiteY0" fmla="*/ 0 h 1552966"/>
              <a:gd name="connsiteX1" fmla="*/ 2648694 w 2648694"/>
              <a:gd name="connsiteY1" fmla="*/ 0 h 1552966"/>
              <a:gd name="connsiteX2" fmla="*/ 841966 w 2648694"/>
              <a:gd name="connsiteY2" fmla="*/ 1548741 h 1552966"/>
              <a:gd name="connsiteX3" fmla="*/ 0 w 2648694"/>
              <a:gd name="connsiteY3" fmla="*/ 1552966 h 1552966"/>
              <a:gd name="connsiteX4" fmla="*/ 0 w 2648694"/>
              <a:gd name="connsiteY4" fmla="*/ 0 h 1552966"/>
              <a:gd name="connsiteX0" fmla="*/ 0 w 2648694"/>
              <a:gd name="connsiteY0" fmla="*/ 8996 h 1561962"/>
              <a:gd name="connsiteX1" fmla="*/ 1068396 w 2648694"/>
              <a:gd name="connsiteY1" fmla="*/ 0 h 1561962"/>
              <a:gd name="connsiteX2" fmla="*/ 2648694 w 2648694"/>
              <a:gd name="connsiteY2" fmla="*/ 8996 h 1561962"/>
              <a:gd name="connsiteX3" fmla="*/ 841966 w 2648694"/>
              <a:gd name="connsiteY3" fmla="*/ 1557737 h 1561962"/>
              <a:gd name="connsiteX4" fmla="*/ 0 w 2648694"/>
              <a:gd name="connsiteY4" fmla="*/ 1561962 h 1561962"/>
              <a:gd name="connsiteX5" fmla="*/ 0 w 2648694"/>
              <a:gd name="connsiteY5" fmla="*/ 8996 h 1561962"/>
              <a:gd name="connsiteX0" fmla="*/ 0 w 2648694"/>
              <a:gd name="connsiteY0" fmla="*/ 1561962 h 1561962"/>
              <a:gd name="connsiteX1" fmla="*/ 1068396 w 2648694"/>
              <a:gd name="connsiteY1" fmla="*/ 0 h 1561962"/>
              <a:gd name="connsiteX2" fmla="*/ 2648694 w 2648694"/>
              <a:gd name="connsiteY2" fmla="*/ 8996 h 1561962"/>
              <a:gd name="connsiteX3" fmla="*/ 841966 w 2648694"/>
              <a:gd name="connsiteY3" fmla="*/ 1557737 h 1561962"/>
              <a:gd name="connsiteX4" fmla="*/ 0 w 2648694"/>
              <a:gd name="connsiteY4" fmla="*/ 1561962 h 156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8694" h="1561962">
                <a:moveTo>
                  <a:pt x="0" y="1561962"/>
                </a:moveTo>
                <a:lnTo>
                  <a:pt x="1068396" y="0"/>
                </a:lnTo>
                <a:lnTo>
                  <a:pt x="2648694" y="8996"/>
                </a:lnTo>
                <a:lnTo>
                  <a:pt x="841966" y="1557737"/>
                </a:lnTo>
                <a:lnTo>
                  <a:pt x="0" y="1561962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81600" y="4494043"/>
            <a:ext cx="1828800" cy="536926"/>
            <a:chOff x="5181600" y="4244622"/>
            <a:chExt cx="1828800" cy="536928"/>
          </a:xfrm>
        </p:grpSpPr>
        <p:sp>
          <p:nvSpPr>
            <p:cNvPr id="7" name="矩形 6"/>
            <p:cNvSpPr/>
            <p:nvPr/>
          </p:nvSpPr>
          <p:spPr>
            <a:xfrm>
              <a:off x="5181600" y="4267200"/>
              <a:ext cx="1828800" cy="514350"/>
            </a:xfrm>
            <a:prstGeom prst="flowChartDocumen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397621" y="4244622"/>
              <a:ext cx="1390650" cy="534432"/>
            </a:xfrm>
            <a:prstGeom prst="flowChartDocumen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/>
                  <a:ea typeface="微软雅黑"/>
                  <a:cs typeface="+mn-cs"/>
                </a:rPr>
                <a:t>李柏波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9027415" y="5766517"/>
            <a:ext cx="1702069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i="1" u="sng" dirty="0">
                <a:solidFill>
                  <a:srgbClr val="E52739"/>
                </a:solidFill>
                <a:latin typeface="Arial"/>
                <a:ea typeface="微软雅黑"/>
              </a:rPr>
              <a:t>GGZY.ZGCY.GOV</a:t>
            </a:r>
            <a:r>
              <a:rPr kumimoji="0" lang="en-US" altLang="zh-CN" sz="1200" b="1" i="1" u="sng" strike="noStrike" kern="1200" cap="none" spc="0" normalizeH="0" baseline="0" noProof="0" dirty="0">
                <a:ln>
                  <a:noFill/>
                </a:ln>
                <a:solidFill>
                  <a:srgbClr val="E52739"/>
                </a:solidFill>
                <a:uLnTx/>
                <a:uFillTx/>
                <a:latin typeface="Arial"/>
                <a:ea typeface="微软雅黑"/>
              </a:rPr>
              <a:t>.CN</a:t>
            </a:r>
            <a:endParaRPr kumimoji="0" lang="zh-CN" altLang="en-US" sz="1200" b="1" i="1" u="sng" strike="noStrike" kern="1200" cap="none" spc="0" normalizeH="0" baseline="0" noProof="0" dirty="0">
              <a:ln>
                <a:noFill/>
              </a:ln>
              <a:solidFill>
                <a:srgbClr val="E52739"/>
              </a:solidFill>
              <a:uLnTx/>
              <a:uFillTx/>
              <a:latin typeface="Arial"/>
              <a:ea typeface="微软雅黑"/>
            </a:endParaRPr>
          </a:p>
        </p:txBody>
      </p:sp>
      <p:sp>
        <p:nvSpPr>
          <p:cNvPr id="31" name="文本框 30"/>
          <p:cNvSpPr txBox="1"/>
          <p:nvPr/>
        </p:nvSpPr>
        <p:spPr>
          <a:xfrm rot="5400000">
            <a:off x="537300" y="4952897"/>
            <a:ext cx="1106842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368FE2"/>
                </a:solidFill>
                <a:uLnTx/>
                <a:uFillTx/>
                <a:latin typeface="Arial"/>
                <a:ea typeface="微软雅黑"/>
              </a:rPr>
              <a:t>BY : </a:t>
            </a:r>
            <a:r>
              <a:rPr lang="en-US" altLang="zh-CN" sz="1200" b="1" dirty="0">
                <a:solidFill>
                  <a:srgbClr val="368FE2"/>
                </a:solidFill>
                <a:latin typeface="Arial"/>
                <a:ea typeface="微软雅黑"/>
              </a:rPr>
              <a:t>EPOINT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368FE2"/>
              </a:solidFill>
              <a:uLnTx/>
              <a:uFillTx/>
              <a:latin typeface="Arial"/>
              <a:ea typeface="微软雅黑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ACEED4BB-B7BF-44AD-90A2-ED09CC72D012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41" name="图片 40" descr="图片包含 物体&#10;&#10;描述已自动生成">
              <a:extLst>
                <a:ext uri="{FF2B5EF4-FFF2-40B4-BE49-F238E27FC236}">
                  <a16:creationId xmlns:a16="http://schemas.microsoft.com/office/drawing/2014/main" id="{025E746A-297B-4DB7-A02F-9E64E4C69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11" name="图片 10" descr="图片包含 游戏机, 画&#10;&#10;描述已自动生成">
              <a:extLst>
                <a:ext uri="{FF2B5EF4-FFF2-40B4-BE49-F238E27FC236}">
                  <a16:creationId xmlns:a16="http://schemas.microsoft.com/office/drawing/2014/main" id="{7F2886D2-8DA3-48F9-BD36-36CA7FB1B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4319ABA2-FC68-4CE9-838F-B4FC3A1E4277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C28DB715-957A-47B7-B4C8-D7E66C0796A3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EDB7CC7F-D4ED-4839-8A87-261B8866BB27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8AE6BBA7-2422-4F4E-9EC9-0DEE85A8D42E}"/>
              </a:ext>
            </a:extLst>
          </p:cNvPr>
          <p:cNvGrpSpPr/>
          <p:nvPr/>
        </p:nvGrpSpPr>
        <p:grpSpPr>
          <a:xfrm>
            <a:off x="2062215" y="812633"/>
            <a:ext cx="8061461" cy="369332"/>
            <a:chOff x="2743824" y="672584"/>
            <a:chExt cx="8061461" cy="369332"/>
          </a:xfrm>
        </p:grpSpPr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C1B21B66-5F7E-43B5-8E26-1F34154397BD}"/>
                </a:ext>
              </a:extLst>
            </p:cNvPr>
            <p:cNvSpPr/>
            <p:nvPr/>
          </p:nvSpPr>
          <p:spPr>
            <a:xfrm>
              <a:off x="5251541" y="672584"/>
              <a:ext cx="30267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专业  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| 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严谨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 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| 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服务  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|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 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创新</a:t>
              </a:r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D8CE630C-362D-4633-9FF2-3DE731BABE9D}"/>
                </a:ext>
              </a:extLst>
            </p:cNvPr>
            <p:cNvCxnSpPr>
              <a:cxnSpLocks/>
            </p:cNvCxnSpPr>
            <p:nvPr/>
          </p:nvCxnSpPr>
          <p:spPr>
            <a:xfrm>
              <a:off x="2743824" y="838200"/>
              <a:ext cx="23241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C00BDA85-0612-44F1-B45C-1A5CE0334DC7}"/>
                </a:ext>
              </a:extLst>
            </p:cNvPr>
            <p:cNvCxnSpPr/>
            <p:nvPr/>
          </p:nvCxnSpPr>
          <p:spPr>
            <a:xfrm>
              <a:off x="8481185" y="838200"/>
              <a:ext cx="23241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753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4" grpId="0" animBg="1"/>
      <p:bldP spid="26" grpId="0"/>
      <p:bldP spid="27" grpId="0"/>
      <p:bldP spid="28" grpId="0" animBg="1"/>
      <p:bldP spid="30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7607300" y="2019300"/>
            <a:ext cx="4864100" cy="5029200"/>
          </a:xfrm>
          <a:custGeom>
            <a:avLst/>
            <a:gdLst>
              <a:gd name="connsiteX0" fmla="*/ 4864100 w 4864100"/>
              <a:gd name="connsiteY0" fmla="*/ 2476500 h 5029200"/>
              <a:gd name="connsiteX1" fmla="*/ 4864100 w 4864100"/>
              <a:gd name="connsiteY1" fmla="*/ 2400300 h 5029200"/>
              <a:gd name="connsiteX2" fmla="*/ 2374900 w 4864100"/>
              <a:gd name="connsiteY2" fmla="*/ 5029200 h 5029200"/>
              <a:gd name="connsiteX3" fmla="*/ 0 w 4864100"/>
              <a:gd name="connsiteY3" fmla="*/ 3035300 h 5029200"/>
              <a:gd name="connsiteX4" fmla="*/ 279400 w 4864100"/>
              <a:gd name="connsiteY4" fmla="*/ 685800 h 5029200"/>
              <a:gd name="connsiteX5" fmla="*/ 1054100 w 4864100"/>
              <a:gd name="connsiteY5" fmla="*/ 0 h 5029200"/>
              <a:gd name="connsiteX6" fmla="*/ 1587500 w 4864100"/>
              <a:gd name="connsiteY6" fmla="*/ 444500 h 5029200"/>
              <a:gd name="connsiteX7" fmla="*/ 2413000 w 4864100"/>
              <a:gd name="connsiteY7" fmla="*/ 419100 h 5029200"/>
              <a:gd name="connsiteX8" fmla="*/ 4864100 w 4864100"/>
              <a:gd name="connsiteY8" fmla="*/ 24765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64100" h="5029200">
                <a:moveTo>
                  <a:pt x="4864100" y="2476500"/>
                </a:moveTo>
                <a:lnTo>
                  <a:pt x="4864100" y="2400300"/>
                </a:lnTo>
                <a:lnTo>
                  <a:pt x="2374900" y="5029200"/>
                </a:lnTo>
                <a:lnTo>
                  <a:pt x="0" y="3035300"/>
                </a:lnTo>
                <a:lnTo>
                  <a:pt x="279400" y="685800"/>
                </a:lnTo>
                <a:lnTo>
                  <a:pt x="1054100" y="0"/>
                </a:lnTo>
                <a:lnTo>
                  <a:pt x="1587500" y="444500"/>
                </a:lnTo>
                <a:lnTo>
                  <a:pt x="2413000" y="419100"/>
                </a:lnTo>
                <a:lnTo>
                  <a:pt x="4864100" y="24765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515803" y="2002972"/>
            <a:ext cx="6738642" cy="3572782"/>
            <a:chOff x="6057926" y="2290401"/>
            <a:chExt cx="5654396" cy="2997923"/>
          </a:xfrm>
        </p:grpSpPr>
        <p:sp>
          <p:nvSpPr>
            <p:cNvPr id="3" name="MH_Other_1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 bwMode="auto">
            <a:xfrm>
              <a:off x="8732954" y="2290401"/>
              <a:ext cx="1625876" cy="2987633"/>
            </a:xfrm>
            <a:custGeom>
              <a:avLst/>
              <a:gdLst>
                <a:gd name="T0" fmla="*/ 165 w 1384"/>
                <a:gd name="T1" fmla="*/ 636 h 2543"/>
                <a:gd name="T2" fmla="*/ 230 w 1384"/>
                <a:gd name="T3" fmla="*/ 645 h 2543"/>
                <a:gd name="T4" fmla="*/ 291 w 1384"/>
                <a:gd name="T5" fmla="*/ 659 h 2543"/>
                <a:gd name="T6" fmla="*/ 351 w 1384"/>
                <a:gd name="T7" fmla="*/ 679 h 2543"/>
                <a:gd name="T8" fmla="*/ 421 w 1384"/>
                <a:gd name="T9" fmla="*/ 711 h 2543"/>
                <a:gd name="T10" fmla="*/ 486 w 1384"/>
                <a:gd name="T11" fmla="*/ 753 h 2543"/>
                <a:gd name="T12" fmla="*/ 547 w 1384"/>
                <a:gd name="T13" fmla="*/ 801 h 2543"/>
                <a:gd name="T14" fmla="*/ 590 w 1384"/>
                <a:gd name="T15" fmla="*/ 844 h 2543"/>
                <a:gd name="T16" fmla="*/ 646 w 1384"/>
                <a:gd name="T17" fmla="*/ 917 h 2543"/>
                <a:gd name="T18" fmla="*/ 679 w 1384"/>
                <a:gd name="T19" fmla="*/ 969 h 2543"/>
                <a:gd name="T20" fmla="*/ 706 w 1384"/>
                <a:gd name="T21" fmla="*/ 1024 h 2543"/>
                <a:gd name="T22" fmla="*/ 727 w 1384"/>
                <a:gd name="T23" fmla="*/ 1084 h 2543"/>
                <a:gd name="T24" fmla="*/ 743 w 1384"/>
                <a:gd name="T25" fmla="*/ 1145 h 2543"/>
                <a:gd name="T26" fmla="*/ 752 w 1384"/>
                <a:gd name="T27" fmla="*/ 1209 h 2543"/>
                <a:gd name="T28" fmla="*/ 756 w 1384"/>
                <a:gd name="T29" fmla="*/ 1274 h 2543"/>
                <a:gd name="T30" fmla="*/ 753 w 1384"/>
                <a:gd name="T31" fmla="*/ 1331 h 2543"/>
                <a:gd name="T32" fmla="*/ 740 w 1384"/>
                <a:gd name="T33" fmla="*/ 1415 h 2543"/>
                <a:gd name="T34" fmla="*/ 716 w 1384"/>
                <a:gd name="T35" fmla="*/ 1494 h 2543"/>
                <a:gd name="T36" fmla="*/ 683 w 1384"/>
                <a:gd name="T37" fmla="*/ 1570 h 2543"/>
                <a:gd name="T38" fmla="*/ 624 w 1384"/>
                <a:gd name="T39" fmla="*/ 1661 h 2543"/>
                <a:gd name="T40" fmla="*/ 590 w 1384"/>
                <a:gd name="T41" fmla="*/ 1703 h 2543"/>
                <a:gd name="T42" fmla="*/ 532 w 1384"/>
                <a:gd name="T43" fmla="*/ 1759 h 2543"/>
                <a:gd name="T44" fmla="*/ 456 w 1384"/>
                <a:gd name="T45" fmla="*/ 1815 h 2543"/>
                <a:gd name="T46" fmla="*/ 372 w 1384"/>
                <a:gd name="T47" fmla="*/ 1860 h 2543"/>
                <a:gd name="T48" fmla="*/ 280 w 1384"/>
                <a:gd name="T49" fmla="*/ 1892 h 2543"/>
                <a:gd name="T50" fmla="*/ 0 w 1384"/>
                <a:gd name="T51" fmla="*/ 2230 h 2543"/>
                <a:gd name="T52" fmla="*/ 333 w 1384"/>
                <a:gd name="T53" fmla="*/ 2531 h 2543"/>
                <a:gd name="T54" fmla="*/ 449 w 1384"/>
                <a:gd name="T55" fmla="*/ 2505 h 2543"/>
                <a:gd name="T56" fmla="*/ 560 w 1384"/>
                <a:gd name="T57" fmla="*/ 2468 h 2543"/>
                <a:gd name="T58" fmla="*/ 666 w 1384"/>
                <a:gd name="T59" fmla="*/ 2422 h 2543"/>
                <a:gd name="T60" fmla="*/ 768 w 1384"/>
                <a:gd name="T61" fmla="*/ 2367 h 2543"/>
                <a:gd name="T62" fmla="*/ 864 w 1384"/>
                <a:gd name="T63" fmla="*/ 2302 h 2543"/>
                <a:gd name="T64" fmla="*/ 952 w 1384"/>
                <a:gd name="T65" fmla="*/ 2231 h 2543"/>
                <a:gd name="T66" fmla="*/ 1035 w 1384"/>
                <a:gd name="T67" fmla="*/ 2151 h 2543"/>
                <a:gd name="T68" fmla="*/ 1110 w 1384"/>
                <a:gd name="T69" fmla="*/ 2065 h 2543"/>
                <a:gd name="T70" fmla="*/ 1177 w 1384"/>
                <a:gd name="T71" fmla="*/ 1971 h 2543"/>
                <a:gd name="T72" fmla="*/ 1235 w 1384"/>
                <a:gd name="T73" fmla="*/ 1872 h 2543"/>
                <a:gd name="T74" fmla="*/ 1285 w 1384"/>
                <a:gd name="T75" fmla="*/ 1767 h 2543"/>
                <a:gd name="T76" fmla="*/ 1326 w 1384"/>
                <a:gd name="T77" fmla="*/ 1657 h 2543"/>
                <a:gd name="T78" fmla="*/ 1356 w 1384"/>
                <a:gd name="T79" fmla="*/ 1544 h 2543"/>
                <a:gd name="T80" fmla="*/ 1375 w 1384"/>
                <a:gd name="T81" fmla="*/ 1426 h 2543"/>
                <a:gd name="T82" fmla="*/ 1384 w 1384"/>
                <a:gd name="T83" fmla="*/ 1304 h 2543"/>
                <a:gd name="T84" fmla="*/ 1380 w 1384"/>
                <a:gd name="T85" fmla="*/ 1175 h 2543"/>
                <a:gd name="T86" fmla="*/ 1364 w 1384"/>
                <a:gd name="T87" fmla="*/ 1048 h 2543"/>
                <a:gd name="T88" fmla="*/ 1336 w 1384"/>
                <a:gd name="T89" fmla="*/ 925 h 2543"/>
                <a:gd name="T90" fmla="*/ 1295 w 1384"/>
                <a:gd name="T91" fmla="*/ 806 h 2543"/>
                <a:gd name="T92" fmla="*/ 1244 w 1384"/>
                <a:gd name="T93" fmla="*/ 693 h 2543"/>
                <a:gd name="T94" fmla="*/ 1182 w 1384"/>
                <a:gd name="T95" fmla="*/ 587 h 2543"/>
                <a:gd name="T96" fmla="*/ 1110 w 1384"/>
                <a:gd name="T97" fmla="*/ 487 h 2543"/>
                <a:gd name="T98" fmla="*/ 1030 w 1384"/>
                <a:gd name="T99" fmla="*/ 394 h 2543"/>
                <a:gd name="T100" fmla="*/ 941 w 1384"/>
                <a:gd name="T101" fmla="*/ 310 h 2543"/>
                <a:gd name="T102" fmla="*/ 845 w 1384"/>
                <a:gd name="T103" fmla="*/ 234 h 2543"/>
                <a:gd name="T104" fmla="*/ 741 w 1384"/>
                <a:gd name="T105" fmla="*/ 168 h 2543"/>
                <a:gd name="T106" fmla="*/ 630 w 1384"/>
                <a:gd name="T107" fmla="*/ 112 h 2543"/>
                <a:gd name="T108" fmla="*/ 515 w 1384"/>
                <a:gd name="T109" fmla="*/ 66 h 2543"/>
                <a:gd name="T110" fmla="*/ 394 w 1384"/>
                <a:gd name="T111" fmla="*/ 32 h 2543"/>
                <a:gd name="T112" fmla="*/ 268 w 1384"/>
                <a:gd name="T113" fmla="*/ 10 h 2543"/>
                <a:gd name="T114" fmla="*/ 138 w 1384"/>
                <a:gd name="T115" fmla="*/ 0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84" h="2543">
                  <a:moveTo>
                    <a:pt x="114" y="635"/>
                  </a:moveTo>
                  <a:lnTo>
                    <a:pt x="117" y="635"/>
                  </a:lnTo>
                  <a:lnTo>
                    <a:pt x="149" y="635"/>
                  </a:lnTo>
                  <a:lnTo>
                    <a:pt x="165" y="636"/>
                  </a:lnTo>
                  <a:lnTo>
                    <a:pt x="181" y="638"/>
                  </a:lnTo>
                  <a:lnTo>
                    <a:pt x="198" y="640"/>
                  </a:lnTo>
                  <a:lnTo>
                    <a:pt x="214" y="642"/>
                  </a:lnTo>
                  <a:lnTo>
                    <a:pt x="230" y="645"/>
                  </a:lnTo>
                  <a:lnTo>
                    <a:pt x="246" y="648"/>
                  </a:lnTo>
                  <a:lnTo>
                    <a:pt x="261" y="651"/>
                  </a:lnTo>
                  <a:lnTo>
                    <a:pt x="276" y="655"/>
                  </a:lnTo>
                  <a:lnTo>
                    <a:pt x="291" y="659"/>
                  </a:lnTo>
                  <a:lnTo>
                    <a:pt x="306" y="663"/>
                  </a:lnTo>
                  <a:lnTo>
                    <a:pt x="321" y="668"/>
                  </a:lnTo>
                  <a:lnTo>
                    <a:pt x="336" y="673"/>
                  </a:lnTo>
                  <a:lnTo>
                    <a:pt x="351" y="679"/>
                  </a:lnTo>
                  <a:lnTo>
                    <a:pt x="366" y="685"/>
                  </a:lnTo>
                  <a:lnTo>
                    <a:pt x="380" y="691"/>
                  </a:lnTo>
                  <a:lnTo>
                    <a:pt x="394" y="697"/>
                  </a:lnTo>
                  <a:lnTo>
                    <a:pt x="421" y="711"/>
                  </a:lnTo>
                  <a:lnTo>
                    <a:pt x="448" y="728"/>
                  </a:lnTo>
                  <a:lnTo>
                    <a:pt x="461" y="736"/>
                  </a:lnTo>
                  <a:lnTo>
                    <a:pt x="474" y="744"/>
                  </a:lnTo>
                  <a:lnTo>
                    <a:pt x="486" y="753"/>
                  </a:lnTo>
                  <a:lnTo>
                    <a:pt x="498" y="762"/>
                  </a:lnTo>
                  <a:lnTo>
                    <a:pt x="512" y="771"/>
                  </a:lnTo>
                  <a:lnTo>
                    <a:pt x="523" y="781"/>
                  </a:lnTo>
                  <a:lnTo>
                    <a:pt x="547" y="801"/>
                  </a:lnTo>
                  <a:lnTo>
                    <a:pt x="558" y="811"/>
                  </a:lnTo>
                  <a:lnTo>
                    <a:pt x="569" y="822"/>
                  </a:lnTo>
                  <a:lnTo>
                    <a:pt x="579" y="833"/>
                  </a:lnTo>
                  <a:lnTo>
                    <a:pt x="590" y="844"/>
                  </a:lnTo>
                  <a:lnTo>
                    <a:pt x="610" y="867"/>
                  </a:lnTo>
                  <a:lnTo>
                    <a:pt x="619" y="880"/>
                  </a:lnTo>
                  <a:lnTo>
                    <a:pt x="628" y="892"/>
                  </a:lnTo>
                  <a:lnTo>
                    <a:pt x="646" y="917"/>
                  </a:lnTo>
                  <a:lnTo>
                    <a:pt x="655" y="929"/>
                  </a:lnTo>
                  <a:lnTo>
                    <a:pt x="663" y="942"/>
                  </a:lnTo>
                  <a:lnTo>
                    <a:pt x="671" y="956"/>
                  </a:lnTo>
                  <a:lnTo>
                    <a:pt x="679" y="969"/>
                  </a:lnTo>
                  <a:lnTo>
                    <a:pt x="686" y="983"/>
                  </a:lnTo>
                  <a:lnTo>
                    <a:pt x="693" y="996"/>
                  </a:lnTo>
                  <a:lnTo>
                    <a:pt x="699" y="1010"/>
                  </a:lnTo>
                  <a:lnTo>
                    <a:pt x="706" y="1024"/>
                  </a:lnTo>
                  <a:lnTo>
                    <a:pt x="712" y="1040"/>
                  </a:lnTo>
                  <a:lnTo>
                    <a:pt x="717" y="1054"/>
                  </a:lnTo>
                  <a:lnTo>
                    <a:pt x="722" y="1069"/>
                  </a:lnTo>
                  <a:lnTo>
                    <a:pt x="727" y="1084"/>
                  </a:lnTo>
                  <a:lnTo>
                    <a:pt x="731" y="1099"/>
                  </a:lnTo>
                  <a:lnTo>
                    <a:pt x="736" y="1114"/>
                  </a:lnTo>
                  <a:lnTo>
                    <a:pt x="739" y="1129"/>
                  </a:lnTo>
                  <a:lnTo>
                    <a:pt x="743" y="1145"/>
                  </a:lnTo>
                  <a:lnTo>
                    <a:pt x="746" y="1160"/>
                  </a:lnTo>
                  <a:lnTo>
                    <a:pt x="748" y="1176"/>
                  </a:lnTo>
                  <a:lnTo>
                    <a:pt x="750" y="1192"/>
                  </a:lnTo>
                  <a:lnTo>
                    <a:pt x="752" y="1209"/>
                  </a:lnTo>
                  <a:lnTo>
                    <a:pt x="754" y="1225"/>
                  </a:lnTo>
                  <a:lnTo>
                    <a:pt x="755" y="1241"/>
                  </a:lnTo>
                  <a:lnTo>
                    <a:pt x="755" y="1257"/>
                  </a:lnTo>
                  <a:lnTo>
                    <a:pt x="756" y="1274"/>
                  </a:lnTo>
                  <a:lnTo>
                    <a:pt x="755" y="1288"/>
                  </a:lnTo>
                  <a:lnTo>
                    <a:pt x="755" y="1302"/>
                  </a:lnTo>
                  <a:lnTo>
                    <a:pt x="754" y="1317"/>
                  </a:lnTo>
                  <a:lnTo>
                    <a:pt x="753" y="1331"/>
                  </a:lnTo>
                  <a:lnTo>
                    <a:pt x="752" y="1345"/>
                  </a:lnTo>
                  <a:lnTo>
                    <a:pt x="750" y="1360"/>
                  </a:lnTo>
                  <a:lnTo>
                    <a:pt x="746" y="1388"/>
                  </a:lnTo>
                  <a:lnTo>
                    <a:pt x="740" y="1415"/>
                  </a:lnTo>
                  <a:lnTo>
                    <a:pt x="733" y="1442"/>
                  </a:lnTo>
                  <a:lnTo>
                    <a:pt x="725" y="1469"/>
                  </a:lnTo>
                  <a:lnTo>
                    <a:pt x="721" y="1482"/>
                  </a:lnTo>
                  <a:lnTo>
                    <a:pt x="716" y="1494"/>
                  </a:lnTo>
                  <a:lnTo>
                    <a:pt x="706" y="1521"/>
                  </a:lnTo>
                  <a:lnTo>
                    <a:pt x="695" y="1546"/>
                  </a:lnTo>
                  <a:lnTo>
                    <a:pt x="690" y="1558"/>
                  </a:lnTo>
                  <a:lnTo>
                    <a:pt x="683" y="1570"/>
                  </a:lnTo>
                  <a:lnTo>
                    <a:pt x="670" y="1594"/>
                  </a:lnTo>
                  <a:lnTo>
                    <a:pt x="655" y="1617"/>
                  </a:lnTo>
                  <a:lnTo>
                    <a:pt x="640" y="1639"/>
                  </a:lnTo>
                  <a:lnTo>
                    <a:pt x="624" y="1661"/>
                  </a:lnTo>
                  <a:lnTo>
                    <a:pt x="616" y="1672"/>
                  </a:lnTo>
                  <a:lnTo>
                    <a:pt x="608" y="1683"/>
                  </a:lnTo>
                  <a:lnTo>
                    <a:pt x="599" y="1693"/>
                  </a:lnTo>
                  <a:lnTo>
                    <a:pt x="590" y="1703"/>
                  </a:lnTo>
                  <a:lnTo>
                    <a:pt x="581" y="1713"/>
                  </a:lnTo>
                  <a:lnTo>
                    <a:pt x="572" y="1723"/>
                  </a:lnTo>
                  <a:lnTo>
                    <a:pt x="552" y="1741"/>
                  </a:lnTo>
                  <a:lnTo>
                    <a:pt x="532" y="1759"/>
                  </a:lnTo>
                  <a:lnTo>
                    <a:pt x="512" y="1776"/>
                  </a:lnTo>
                  <a:lnTo>
                    <a:pt x="489" y="1793"/>
                  </a:lnTo>
                  <a:lnTo>
                    <a:pt x="467" y="1808"/>
                  </a:lnTo>
                  <a:lnTo>
                    <a:pt x="456" y="1815"/>
                  </a:lnTo>
                  <a:lnTo>
                    <a:pt x="444" y="1822"/>
                  </a:lnTo>
                  <a:lnTo>
                    <a:pt x="421" y="1837"/>
                  </a:lnTo>
                  <a:lnTo>
                    <a:pt x="396" y="1849"/>
                  </a:lnTo>
                  <a:lnTo>
                    <a:pt x="372" y="1860"/>
                  </a:lnTo>
                  <a:lnTo>
                    <a:pt x="346" y="1871"/>
                  </a:lnTo>
                  <a:lnTo>
                    <a:pt x="320" y="1880"/>
                  </a:lnTo>
                  <a:lnTo>
                    <a:pt x="294" y="1888"/>
                  </a:lnTo>
                  <a:lnTo>
                    <a:pt x="280" y="1892"/>
                  </a:lnTo>
                  <a:lnTo>
                    <a:pt x="267" y="1895"/>
                  </a:lnTo>
                  <a:lnTo>
                    <a:pt x="253" y="1898"/>
                  </a:lnTo>
                  <a:lnTo>
                    <a:pt x="240" y="1901"/>
                  </a:lnTo>
                  <a:lnTo>
                    <a:pt x="0" y="2230"/>
                  </a:lnTo>
                  <a:lnTo>
                    <a:pt x="244" y="2543"/>
                  </a:lnTo>
                  <a:lnTo>
                    <a:pt x="274" y="2540"/>
                  </a:lnTo>
                  <a:lnTo>
                    <a:pt x="304" y="2535"/>
                  </a:lnTo>
                  <a:lnTo>
                    <a:pt x="333" y="2531"/>
                  </a:lnTo>
                  <a:lnTo>
                    <a:pt x="363" y="2525"/>
                  </a:lnTo>
                  <a:lnTo>
                    <a:pt x="392" y="2519"/>
                  </a:lnTo>
                  <a:lnTo>
                    <a:pt x="420" y="2512"/>
                  </a:lnTo>
                  <a:lnTo>
                    <a:pt x="449" y="2505"/>
                  </a:lnTo>
                  <a:lnTo>
                    <a:pt x="477" y="2497"/>
                  </a:lnTo>
                  <a:lnTo>
                    <a:pt x="505" y="2488"/>
                  </a:lnTo>
                  <a:lnTo>
                    <a:pt x="533" y="2479"/>
                  </a:lnTo>
                  <a:lnTo>
                    <a:pt x="560" y="2468"/>
                  </a:lnTo>
                  <a:lnTo>
                    <a:pt x="587" y="2457"/>
                  </a:lnTo>
                  <a:lnTo>
                    <a:pt x="614" y="2446"/>
                  </a:lnTo>
                  <a:lnTo>
                    <a:pt x="640" y="2434"/>
                  </a:lnTo>
                  <a:lnTo>
                    <a:pt x="666" y="2422"/>
                  </a:lnTo>
                  <a:lnTo>
                    <a:pt x="693" y="2409"/>
                  </a:lnTo>
                  <a:lnTo>
                    <a:pt x="718" y="2395"/>
                  </a:lnTo>
                  <a:lnTo>
                    <a:pt x="743" y="2381"/>
                  </a:lnTo>
                  <a:lnTo>
                    <a:pt x="768" y="2367"/>
                  </a:lnTo>
                  <a:lnTo>
                    <a:pt x="792" y="2352"/>
                  </a:lnTo>
                  <a:lnTo>
                    <a:pt x="816" y="2336"/>
                  </a:lnTo>
                  <a:lnTo>
                    <a:pt x="841" y="2320"/>
                  </a:lnTo>
                  <a:lnTo>
                    <a:pt x="864" y="2302"/>
                  </a:lnTo>
                  <a:lnTo>
                    <a:pt x="887" y="2285"/>
                  </a:lnTo>
                  <a:lnTo>
                    <a:pt x="909" y="2268"/>
                  </a:lnTo>
                  <a:lnTo>
                    <a:pt x="931" y="2250"/>
                  </a:lnTo>
                  <a:lnTo>
                    <a:pt x="952" y="2231"/>
                  </a:lnTo>
                  <a:lnTo>
                    <a:pt x="973" y="2212"/>
                  </a:lnTo>
                  <a:lnTo>
                    <a:pt x="995" y="2192"/>
                  </a:lnTo>
                  <a:lnTo>
                    <a:pt x="1015" y="2172"/>
                  </a:lnTo>
                  <a:lnTo>
                    <a:pt x="1035" y="2151"/>
                  </a:lnTo>
                  <a:lnTo>
                    <a:pt x="1054" y="2130"/>
                  </a:lnTo>
                  <a:lnTo>
                    <a:pt x="1073" y="2109"/>
                  </a:lnTo>
                  <a:lnTo>
                    <a:pt x="1092" y="2087"/>
                  </a:lnTo>
                  <a:lnTo>
                    <a:pt x="1110" y="2065"/>
                  </a:lnTo>
                  <a:lnTo>
                    <a:pt x="1127" y="2042"/>
                  </a:lnTo>
                  <a:lnTo>
                    <a:pt x="1144" y="2019"/>
                  </a:lnTo>
                  <a:lnTo>
                    <a:pt x="1161" y="1996"/>
                  </a:lnTo>
                  <a:lnTo>
                    <a:pt x="1177" y="1971"/>
                  </a:lnTo>
                  <a:lnTo>
                    <a:pt x="1192" y="1947"/>
                  </a:lnTo>
                  <a:lnTo>
                    <a:pt x="1207" y="1922"/>
                  </a:lnTo>
                  <a:lnTo>
                    <a:pt x="1222" y="1898"/>
                  </a:lnTo>
                  <a:lnTo>
                    <a:pt x="1235" y="1872"/>
                  </a:lnTo>
                  <a:lnTo>
                    <a:pt x="1249" y="1847"/>
                  </a:lnTo>
                  <a:lnTo>
                    <a:pt x="1261" y="1820"/>
                  </a:lnTo>
                  <a:lnTo>
                    <a:pt x="1273" y="1794"/>
                  </a:lnTo>
                  <a:lnTo>
                    <a:pt x="1285" y="1767"/>
                  </a:lnTo>
                  <a:lnTo>
                    <a:pt x="1296" y="1741"/>
                  </a:lnTo>
                  <a:lnTo>
                    <a:pt x="1307" y="1714"/>
                  </a:lnTo>
                  <a:lnTo>
                    <a:pt x="1316" y="1686"/>
                  </a:lnTo>
                  <a:lnTo>
                    <a:pt x="1326" y="1657"/>
                  </a:lnTo>
                  <a:lnTo>
                    <a:pt x="1334" y="1630"/>
                  </a:lnTo>
                  <a:lnTo>
                    <a:pt x="1342" y="1601"/>
                  </a:lnTo>
                  <a:lnTo>
                    <a:pt x="1349" y="1573"/>
                  </a:lnTo>
                  <a:lnTo>
                    <a:pt x="1356" y="1544"/>
                  </a:lnTo>
                  <a:lnTo>
                    <a:pt x="1361" y="1515"/>
                  </a:lnTo>
                  <a:lnTo>
                    <a:pt x="1367" y="1485"/>
                  </a:lnTo>
                  <a:lnTo>
                    <a:pt x="1371" y="1456"/>
                  </a:lnTo>
                  <a:lnTo>
                    <a:pt x="1375" y="1426"/>
                  </a:lnTo>
                  <a:lnTo>
                    <a:pt x="1378" y="1396"/>
                  </a:lnTo>
                  <a:lnTo>
                    <a:pt x="1381" y="1366"/>
                  </a:lnTo>
                  <a:lnTo>
                    <a:pt x="1383" y="1335"/>
                  </a:lnTo>
                  <a:lnTo>
                    <a:pt x="1384" y="1304"/>
                  </a:lnTo>
                  <a:lnTo>
                    <a:pt x="1384" y="1274"/>
                  </a:lnTo>
                  <a:lnTo>
                    <a:pt x="1384" y="1241"/>
                  </a:lnTo>
                  <a:lnTo>
                    <a:pt x="1382" y="1208"/>
                  </a:lnTo>
                  <a:lnTo>
                    <a:pt x="1380" y="1175"/>
                  </a:lnTo>
                  <a:lnTo>
                    <a:pt x="1377" y="1143"/>
                  </a:lnTo>
                  <a:lnTo>
                    <a:pt x="1374" y="1111"/>
                  </a:lnTo>
                  <a:lnTo>
                    <a:pt x="1369" y="1080"/>
                  </a:lnTo>
                  <a:lnTo>
                    <a:pt x="1364" y="1048"/>
                  </a:lnTo>
                  <a:lnTo>
                    <a:pt x="1358" y="1016"/>
                  </a:lnTo>
                  <a:lnTo>
                    <a:pt x="1351" y="986"/>
                  </a:lnTo>
                  <a:lnTo>
                    <a:pt x="1344" y="955"/>
                  </a:lnTo>
                  <a:lnTo>
                    <a:pt x="1336" y="925"/>
                  </a:lnTo>
                  <a:lnTo>
                    <a:pt x="1327" y="895"/>
                  </a:lnTo>
                  <a:lnTo>
                    <a:pt x="1317" y="864"/>
                  </a:lnTo>
                  <a:lnTo>
                    <a:pt x="1307" y="835"/>
                  </a:lnTo>
                  <a:lnTo>
                    <a:pt x="1295" y="806"/>
                  </a:lnTo>
                  <a:lnTo>
                    <a:pt x="1283" y="778"/>
                  </a:lnTo>
                  <a:lnTo>
                    <a:pt x="1270" y="749"/>
                  </a:lnTo>
                  <a:lnTo>
                    <a:pt x="1257" y="721"/>
                  </a:lnTo>
                  <a:lnTo>
                    <a:pt x="1244" y="693"/>
                  </a:lnTo>
                  <a:lnTo>
                    <a:pt x="1229" y="666"/>
                  </a:lnTo>
                  <a:lnTo>
                    <a:pt x="1214" y="639"/>
                  </a:lnTo>
                  <a:lnTo>
                    <a:pt x="1199" y="613"/>
                  </a:lnTo>
                  <a:lnTo>
                    <a:pt x="1182" y="587"/>
                  </a:lnTo>
                  <a:lnTo>
                    <a:pt x="1165" y="561"/>
                  </a:lnTo>
                  <a:lnTo>
                    <a:pt x="1148" y="535"/>
                  </a:lnTo>
                  <a:lnTo>
                    <a:pt x="1129" y="511"/>
                  </a:lnTo>
                  <a:lnTo>
                    <a:pt x="1110" y="487"/>
                  </a:lnTo>
                  <a:lnTo>
                    <a:pt x="1091" y="463"/>
                  </a:lnTo>
                  <a:lnTo>
                    <a:pt x="1071" y="440"/>
                  </a:lnTo>
                  <a:lnTo>
                    <a:pt x="1051" y="417"/>
                  </a:lnTo>
                  <a:lnTo>
                    <a:pt x="1030" y="394"/>
                  </a:lnTo>
                  <a:lnTo>
                    <a:pt x="1009" y="372"/>
                  </a:lnTo>
                  <a:lnTo>
                    <a:pt x="987" y="351"/>
                  </a:lnTo>
                  <a:lnTo>
                    <a:pt x="964" y="330"/>
                  </a:lnTo>
                  <a:lnTo>
                    <a:pt x="941" y="310"/>
                  </a:lnTo>
                  <a:lnTo>
                    <a:pt x="918" y="290"/>
                  </a:lnTo>
                  <a:lnTo>
                    <a:pt x="894" y="271"/>
                  </a:lnTo>
                  <a:lnTo>
                    <a:pt x="870" y="253"/>
                  </a:lnTo>
                  <a:lnTo>
                    <a:pt x="845" y="234"/>
                  </a:lnTo>
                  <a:lnTo>
                    <a:pt x="819" y="217"/>
                  </a:lnTo>
                  <a:lnTo>
                    <a:pt x="793" y="200"/>
                  </a:lnTo>
                  <a:lnTo>
                    <a:pt x="767" y="184"/>
                  </a:lnTo>
                  <a:lnTo>
                    <a:pt x="741" y="168"/>
                  </a:lnTo>
                  <a:lnTo>
                    <a:pt x="714" y="153"/>
                  </a:lnTo>
                  <a:lnTo>
                    <a:pt x="687" y="139"/>
                  </a:lnTo>
                  <a:lnTo>
                    <a:pt x="658" y="125"/>
                  </a:lnTo>
                  <a:lnTo>
                    <a:pt x="630" y="112"/>
                  </a:lnTo>
                  <a:lnTo>
                    <a:pt x="602" y="100"/>
                  </a:lnTo>
                  <a:lnTo>
                    <a:pt x="573" y="88"/>
                  </a:lnTo>
                  <a:lnTo>
                    <a:pt x="544" y="76"/>
                  </a:lnTo>
                  <a:lnTo>
                    <a:pt x="515" y="66"/>
                  </a:lnTo>
                  <a:lnTo>
                    <a:pt x="484" y="56"/>
                  </a:lnTo>
                  <a:lnTo>
                    <a:pt x="454" y="48"/>
                  </a:lnTo>
                  <a:lnTo>
                    <a:pt x="424" y="39"/>
                  </a:lnTo>
                  <a:lnTo>
                    <a:pt x="394" y="32"/>
                  </a:lnTo>
                  <a:lnTo>
                    <a:pt x="363" y="25"/>
                  </a:lnTo>
                  <a:lnTo>
                    <a:pt x="331" y="19"/>
                  </a:lnTo>
                  <a:lnTo>
                    <a:pt x="299" y="14"/>
                  </a:lnTo>
                  <a:lnTo>
                    <a:pt x="268" y="10"/>
                  </a:lnTo>
                  <a:lnTo>
                    <a:pt x="236" y="6"/>
                  </a:lnTo>
                  <a:lnTo>
                    <a:pt x="204" y="3"/>
                  </a:lnTo>
                  <a:lnTo>
                    <a:pt x="170" y="1"/>
                  </a:lnTo>
                  <a:lnTo>
                    <a:pt x="138" y="0"/>
                  </a:lnTo>
                  <a:lnTo>
                    <a:pt x="105" y="0"/>
                  </a:lnTo>
                  <a:lnTo>
                    <a:pt x="340" y="337"/>
                  </a:lnTo>
                  <a:lnTo>
                    <a:pt x="114" y="635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sz="200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4" name="MH_Other_2"/>
            <p:cNvSpPr>
              <a:spLocks noChangeAspect="1"/>
            </p:cNvSpPr>
            <p:nvPr>
              <p:custDataLst>
                <p:tags r:id="rId2"/>
              </p:custDataLst>
            </p:nvPr>
          </p:nvSpPr>
          <p:spPr bwMode="auto">
            <a:xfrm>
              <a:off x="7360906" y="2300691"/>
              <a:ext cx="1620731" cy="2987633"/>
            </a:xfrm>
            <a:custGeom>
              <a:avLst/>
              <a:gdLst>
                <a:gd name="T0" fmla="*/ 1218 w 1379"/>
                <a:gd name="T1" fmla="*/ 1901 h 2543"/>
                <a:gd name="T2" fmla="*/ 1155 w 1379"/>
                <a:gd name="T3" fmla="*/ 1892 h 2543"/>
                <a:gd name="T4" fmla="*/ 1095 w 1379"/>
                <a:gd name="T5" fmla="*/ 1877 h 2543"/>
                <a:gd name="T6" fmla="*/ 1038 w 1379"/>
                <a:gd name="T7" fmla="*/ 1856 h 2543"/>
                <a:gd name="T8" fmla="*/ 969 w 1379"/>
                <a:gd name="T9" fmla="*/ 1821 h 2543"/>
                <a:gd name="T10" fmla="*/ 918 w 1379"/>
                <a:gd name="T11" fmla="*/ 1789 h 2543"/>
                <a:gd name="T12" fmla="*/ 858 w 1379"/>
                <a:gd name="T13" fmla="*/ 1743 h 2543"/>
                <a:gd name="T14" fmla="*/ 805 w 1379"/>
                <a:gd name="T15" fmla="*/ 1690 h 2543"/>
                <a:gd name="T16" fmla="*/ 759 w 1379"/>
                <a:gd name="T17" fmla="*/ 1630 h 2543"/>
                <a:gd name="T18" fmla="*/ 720 w 1379"/>
                <a:gd name="T19" fmla="*/ 1566 h 2543"/>
                <a:gd name="T20" fmla="*/ 687 w 1379"/>
                <a:gd name="T21" fmla="*/ 1496 h 2543"/>
                <a:gd name="T22" fmla="*/ 668 w 1379"/>
                <a:gd name="T23" fmla="*/ 1438 h 2543"/>
                <a:gd name="T24" fmla="*/ 652 w 1379"/>
                <a:gd name="T25" fmla="*/ 1362 h 2543"/>
                <a:gd name="T26" fmla="*/ 645 w 1379"/>
                <a:gd name="T27" fmla="*/ 1282 h 2543"/>
                <a:gd name="T28" fmla="*/ 648 w 1379"/>
                <a:gd name="T29" fmla="*/ 1197 h 2543"/>
                <a:gd name="T30" fmla="*/ 659 w 1379"/>
                <a:gd name="T31" fmla="*/ 1129 h 2543"/>
                <a:gd name="T32" fmla="*/ 686 w 1379"/>
                <a:gd name="T33" fmla="*/ 1039 h 2543"/>
                <a:gd name="T34" fmla="*/ 725 w 1379"/>
                <a:gd name="T35" fmla="*/ 955 h 2543"/>
                <a:gd name="T36" fmla="*/ 768 w 1379"/>
                <a:gd name="T37" fmla="*/ 889 h 2543"/>
                <a:gd name="T38" fmla="*/ 836 w 1379"/>
                <a:gd name="T39" fmla="*/ 810 h 2543"/>
                <a:gd name="T40" fmla="*/ 906 w 1379"/>
                <a:gd name="T41" fmla="*/ 751 h 2543"/>
                <a:gd name="T42" fmla="*/ 971 w 1379"/>
                <a:gd name="T43" fmla="*/ 707 h 2543"/>
                <a:gd name="T44" fmla="*/ 1056 w 1379"/>
                <a:gd name="T45" fmla="*/ 668 h 2543"/>
                <a:gd name="T46" fmla="*/ 1132 w 1379"/>
                <a:gd name="T47" fmla="*/ 645 h 2543"/>
                <a:gd name="T48" fmla="*/ 1076 w 1379"/>
                <a:gd name="T49" fmla="*/ 7 h 2543"/>
                <a:gd name="T50" fmla="*/ 959 w 1379"/>
                <a:gd name="T51" fmla="*/ 31 h 2543"/>
                <a:gd name="T52" fmla="*/ 847 w 1379"/>
                <a:gd name="T53" fmla="*/ 65 h 2543"/>
                <a:gd name="T54" fmla="*/ 740 w 1379"/>
                <a:gd name="T55" fmla="*/ 109 h 2543"/>
                <a:gd name="T56" fmla="*/ 638 w 1379"/>
                <a:gd name="T57" fmla="*/ 162 h 2543"/>
                <a:gd name="T58" fmla="*/ 541 w 1379"/>
                <a:gd name="T59" fmla="*/ 223 h 2543"/>
                <a:gd name="T60" fmla="*/ 451 w 1379"/>
                <a:gd name="T61" fmla="*/ 294 h 2543"/>
                <a:gd name="T62" fmla="*/ 367 w 1379"/>
                <a:gd name="T63" fmla="*/ 371 h 2543"/>
                <a:gd name="T64" fmla="*/ 291 w 1379"/>
                <a:gd name="T65" fmla="*/ 456 h 2543"/>
                <a:gd name="T66" fmla="*/ 222 w 1379"/>
                <a:gd name="T67" fmla="*/ 546 h 2543"/>
                <a:gd name="T68" fmla="*/ 162 w 1379"/>
                <a:gd name="T69" fmla="*/ 644 h 2543"/>
                <a:gd name="T70" fmla="*/ 110 w 1379"/>
                <a:gd name="T71" fmla="*/ 747 h 2543"/>
                <a:gd name="T72" fmla="*/ 67 w 1379"/>
                <a:gd name="T73" fmla="*/ 855 h 2543"/>
                <a:gd name="T74" fmla="*/ 35 w 1379"/>
                <a:gd name="T75" fmla="*/ 968 h 2543"/>
                <a:gd name="T76" fmla="*/ 13 w 1379"/>
                <a:gd name="T77" fmla="*/ 1084 h 2543"/>
                <a:gd name="T78" fmla="*/ 2 w 1379"/>
                <a:gd name="T79" fmla="*/ 1205 h 2543"/>
                <a:gd name="T80" fmla="*/ 2 w 1379"/>
                <a:gd name="T81" fmla="*/ 1331 h 2543"/>
                <a:gd name="T82" fmla="*/ 15 w 1379"/>
                <a:gd name="T83" fmla="*/ 1459 h 2543"/>
                <a:gd name="T84" fmla="*/ 40 w 1379"/>
                <a:gd name="T85" fmla="*/ 1584 h 2543"/>
                <a:gd name="T86" fmla="*/ 77 w 1379"/>
                <a:gd name="T87" fmla="*/ 1704 h 2543"/>
                <a:gd name="T88" fmla="*/ 126 w 1379"/>
                <a:gd name="T89" fmla="*/ 1817 h 2543"/>
                <a:gd name="T90" fmla="*/ 185 w 1379"/>
                <a:gd name="T91" fmla="*/ 1926 h 2543"/>
                <a:gd name="T92" fmla="*/ 254 w 1379"/>
                <a:gd name="T93" fmla="*/ 2028 h 2543"/>
                <a:gd name="T94" fmla="*/ 332 w 1379"/>
                <a:gd name="T95" fmla="*/ 2122 h 2543"/>
                <a:gd name="T96" fmla="*/ 419 w 1379"/>
                <a:gd name="T97" fmla="*/ 2209 h 2543"/>
                <a:gd name="T98" fmla="*/ 512 w 1379"/>
                <a:gd name="T99" fmla="*/ 2287 h 2543"/>
                <a:gd name="T100" fmla="*/ 614 w 1379"/>
                <a:gd name="T101" fmla="*/ 2356 h 2543"/>
                <a:gd name="T102" fmla="*/ 723 w 1379"/>
                <a:gd name="T103" fmla="*/ 2415 h 2543"/>
                <a:gd name="T104" fmla="*/ 836 w 1379"/>
                <a:gd name="T105" fmla="*/ 2465 h 2543"/>
                <a:gd name="T106" fmla="*/ 956 w 1379"/>
                <a:gd name="T107" fmla="*/ 2502 h 2543"/>
                <a:gd name="T108" fmla="*/ 1081 w 1379"/>
                <a:gd name="T109" fmla="*/ 2528 h 2543"/>
                <a:gd name="T110" fmla="*/ 1209 w 1379"/>
                <a:gd name="T111" fmla="*/ 2541 h 2543"/>
                <a:gd name="T112" fmla="*/ 1266 w 1379"/>
                <a:gd name="T113" fmla="*/ 1904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79" h="2543">
                  <a:moveTo>
                    <a:pt x="1266" y="1904"/>
                  </a:moveTo>
                  <a:lnTo>
                    <a:pt x="1250" y="1904"/>
                  </a:lnTo>
                  <a:lnTo>
                    <a:pt x="1234" y="1903"/>
                  </a:lnTo>
                  <a:lnTo>
                    <a:pt x="1218" y="1901"/>
                  </a:lnTo>
                  <a:lnTo>
                    <a:pt x="1202" y="1900"/>
                  </a:lnTo>
                  <a:lnTo>
                    <a:pt x="1186" y="1897"/>
                  </a:lnTo>
                  <a:lnTo>
                    <a:pt x="1170" y="1895"/>
                  </a:lnTo>
                  <a:lnTo>
                    <a:pt x="1155" y="1892"/>
                  </a:lnTo>
                  <a:lnTo>
                    <a:pt x="1140" y="1889"/>
                  </a:lnTo>
                  <a:lnTo>
                    <a:pt x="1125" y="1885"/>
                  </a:lnTo>
                  <a:lnTo>
                    <a:pt x="1110" y="1881"/>
                  </a:lnTo>
                  <a:lnTo>
                    <a:pt x="1095" y="1877"/>
                  </a:lnTo>
                  <a:lnTo>
                    <a:pt x="1081" y="1872"/>
                  </a:lnTo>
                  <a:lnTo>
                    <a:pt x="1066" y="1867"/>
                  </a:lnTo>
                  <a:lnTo>
                    <a:pt x="1052" y="1861"/>
                  </a:lnTo>
                  <a:lnTo>
                    <a:pt x="1038" y="1856"/>
                  </a:lnTo>
                  <a:lnTo>
                    <a:pt x="1023" y="1850"/>
                  </a:lnTo>
                  <a:lnTo>
                    <a:pt x="995" y="1837"/>
                  </a:lnTo>
                  <a:lnTo>
                    <a:pt x="982" y="1830"/>
                  </a:lnTo>
                  <a:lnTo>
                    <a:pt x="969" y="1821"/>
                  </a:lnTo>
                  <a:lnTo>
                    <a:pt x="956" y="1814"/>
                  </a:lnTo>
                  <a:lnTo>
                    <a:pt x="943" y="1806"/>
                  </a:lnTo>
                  <a:lnTo>
                    <a:pt x="930" y="1798"/>
                  </a:lnTo>
                  <a:lnTo>
                    <a:pt x="918" y="1789"/>
                  </a:lnTo>
                  <a:lnTo>
                    <a:pt x="894" y="1772"/>
                  </a:lnTo>
                  <a:lnTo>
                    <a:pt x="882" y="1762"/>
                  </a:lnTo>
                  <a:lnTo>
                    <a:pt x="869" y="1753"/>
                  </a:lnTo>
                  <a:lnTo>
                    <a:pt x="858" y="1743"/>
                  </a:lnTo>
                  <a:lnTo>
                    <a:pt x="847" y="1733"/>
                  </a:lnTo>
                  <a:lnTo>
                    <a:pt x="836" y="1722"/>
                  </a:lnTo>
                  <a:lnTo>
                    <a:pt x="826" y="1712"/>
                  </a:lnTo>
                  <a:lnTo>
                    <a:pt x="805" y="1690"/>
                  </a:lnTo>
                  <a:lnTo>
                    <a:pt x="795" y="1679"/>
                  </a:lnTo>
                  <a:lnTo>
                    <a:pt x="786" y="1667"/>
                  </a:lnTo>
                  <a:lnTo>
                    <a:pt x="768" y="1642"/>
                  </a:lnTo>
                  <a:lnTo>
                    <a:pt x="759" y="1630"/>
                  </a:lnTo>
                  <a:lnTo>
                    <a:pt x="750" y="1618"/>
                  </a:lnTo>
                  <a:lnTo>
                    <a:pt x="734" y="1592"/>
                  </a:lnTo>
                  <a:lnTo>
                    <a:pt x="727" y="1579"/>
                  </a:lnTo>
                  <a:lnTo>
                    <a:pt x="720" y="1566"/>
                  </a:lnTo>
                  <a:lnTo>
                    <a:pt x="705" y="1539"/>
                  </a:lnTo>
                  <a:lnTo>
                    <a:pt x="699" y="1525"/>
                  </a:lnTo>
                  <a:lnTo>
                    <a:pt x="693" y="1511"/>
                  </a:lnTo>
                  <a:lnTo>
                    <a:pt x="687" y="1496"/>
                  </a:lnTo>
                  <a:lnTo>
                    <a:pt x="682" y="1482"/>
                  </a:lnTo>
                  <a:lnTo>
                    <a:pt x="677" y="1467"/>
                  </a:lnTo>
                  <a:lnTo>
                    <a:pt x="672" y="1452"/>
                  </a:lnTo>
                  <a:lnTo>
                    <a:pt x="668" y="1438"/>
                  </a:lnTo>
                  <a:lnTo>
                    <a:pt x="664" y="1423"/>
                  </a:lnTo>
                  <a:lnTo>
                    <a:pt x="660" y="1408"/>
                  </a:lnTo>
                  <a:lnTo>
                    <a:pt x="657" y="1393"/>
                  </a:lnTo>
                  <a:lnTo>
                    <a:pt x="652" y="1362"/>
                  </a:lnTo>
                  <a:lnTo>
                    <a:pt x="648" y="1329"/>
                  </a:lnTo>
                  <a:lnTo>
                    <a:pt x="646" y="1314"/>
                  </a:lnTo>
                  <a:lnTo>
                    <a:pt x="645" y="1298"/>
                  </a:lnTo>
                  <a:lnTo>
                    <a:pt x="645" y="1282"/>
                  </a:lnTo>
                  <a:lnTo>
                    <a:pt x="645" y="1266"/>
                  </a:lnTo>
                  <a:lnTo>
                    <a:pt x="645" y="1238"/>
                  </a:lnTo>
                  <a:lnTo>
                    <a:pt x="647" y="1210"/>
                  </a:lnTo>
                  <a:lnTo>
                    <a:pt x="648" y="1197"/>
                  </a:lnTo>
                  <a:lnTo>
                    <a:pt x="650" y="1182"/>
                  </a:lnTo>
                  <a:lnTo>
                    <a:pt x="654" y="1155"/>
                  </a:lnTo>
                  <a:lnTo>
                    <a:pt x="656" y="1142"/>
                  </a:lnTo>
                  <a:lnTo>
                    <a:pt x="659" y="1129"/>
                  </a:lnTo>
                  <a:lnTo>
                    <a:pt x="665" y="1103"/>
                  </a:lnTo>
                  <a:lnTo>
                    <a:pt x="673" y="1077"/>
                  </a:lnTo>
                  <a:lnTo>
                    <a:pt x="681" y="1052"/>
                  </a:lnTo>
                  <a:lnTo>
                    <a:pt x="686" y="1039"/>
                  </a:lnTo>
                  <a:lnTo>
                    <a:pt x="690" y="1026"/>
                  </a:lnTo>
                  <a:lnTo>
                    <a:pt x="701" y="1002"/>
                  </a:lnTo>
                  <a:lnTo>
                    <a:pt x="712" y="978"/>
                  </a:lnTo>
                  <a:lnTo>
                    <a:pt x="725" y="955"/>
                  </a:lnTo>
                  <a:lnTo>
                    <a:pt x="739" y="932"/>
                  </a:lnTo>
                  <a:lnTo>
                    <a:pt x="753" y="910"/>
                  </a:lnTo>
                  <a:lnTo>
                    <a:pt x="760" y="900"/>
                  </a:lnTo>
                  <a:lnTo>
                    <a:pt x="768" y="889"/>
                  </a:lnTo>
                  <a:lnTo>
                    <a:pt x="783" y="867"/>
                  </a:lnTo>
                  <a:lnTo>
                    <a:pt x="800" y="847"/>
                  </a:lnTo>
                  <a:lnTo>
                    <a:pt x="817" y="828"/>
                  </a:lnTo>
                  <a:lnTo>
                    <a:pt x="836" y="810"/>
                  </a:lnTo>
                  <a:lnTo>
                    <a:pt x="854" y="792"/>
                  </a:lnTo>
                  <a:lnTo>
                    <a:pt x="874" y="775"/>
                  </a:lnTo>
                  <a:lnTo>
                    <a:pt x="895" y="759"/>
                  </a:lnTo>
                  <a:lnTo>
                    <a:pt x="906" y="751"/>
                  </a:lnTo>
                  <a:lnTo>
                    <a:pt x="916" y="743"/>
                  </a:lnTo>
                  <a:lnTo>
                    <a:pt x="938" y="729"/>
                  </a:lnTo>
                  <a:lnTo>
                    <a:pt x="960" y="715"/>
                  </a:lnTo>
                  <a:lnTo>
                    <a:pt x="971" y="707"/>
                  </a:lnTo>
                  <a:lnTo>
                    <a:pt x="983" y="701"/>
                  </a:lnTo>
                  <a:lnTo>
                    <a:pt x="1006" y="689"/>
                  </a:lnTo>
                  <a:lnTo>
                    <a:pt x="1030" y="678"/>
                  </a:lnTo>
                  <a:lnTo>
                    <a:pt x="1056" y="668"/>
                  </a:lnTo>
                  <a:lnTo>
                    <a:pt x="1068" y="664"/>
                  </a:lnTo>
                  <a:lnTo>
                    <a:pt x="1081" y="659"/>
                  </a:lnTo>
                  <a:lnTo>
                    <a:pt x="1106" y="651"/>
                  </a:lnTo>
                  <a:lnTo>
                    <a:pt x="1132" y="645"/>
                  </a:lnTo>
                  <a:lnTo>
                    <a:pt x="1379" y="313"/>
                  </a:lnTo>
                  <a:lnTo>
                    <a:pt x="1135" y="0"/>
                  </a:lnTo>
                  <a:lnTo>
                    <a:pt x="1105" y="3"/>
                  </a:lnTo>
                  <a:lnTo>
                    <a:pt x="1076" y="7"/>
                  </a:lnTo>
                  <a:lnTo>
                    <a:pt x="1046" y="12"/>
                  </a:lnTo>
                  <a:lnTo>
                    <a:pt x="1016" y="18"/>
                  </a:lnTo>
                  <a:lnTo>
                    <a:pt x="988" y="24"/>
                  </a:lnTo>
                  <a:lnTo>
                    <a:pt x="959" y="31"/>
                  </a:lnTo>
                  <a:lnTo>
                    <a:pt x="931" y="39"/>
                  </a:lnTo>
                  <a:lnTo>
                    <a:pt x="903" y="47"/>
                  </a:lnTo>
                  <a:lnTo>
                    <a:pt x="874" y="56"/>
                  </a:lnTo>
                  <a:lnTo>
                    <a:pt x="847" y="65"/>
                  </a:lnTo>
                  <a:lnTo>
                    <a:pt x="820" y="76"/>
                  </a:lnTo>
                  <a:lnTo>
                    <a:pt x="793" y="87"/>
                  </a:lnTo>
                  <a:lnTo>
                    <a:pt x="766" y="98"/>
                  </a:lnTo>
                  <a:lnTo>
                    <a:pt x="740" y="109"/>
                  </a:lnTo>
                  <a:lnTo>
                    <a:pt x="713" y="122"/>
                  </a:lnTo>
                  <a:lnTo>
                    <a:pt x="688" y="135"/>
                  </a:lnTo>
                  <a:lnTo>
                    <a:pt x="663" y="148"/>
                  </a:lnTo>
                  <a:lnTo>
                    <a:pt x="638" y="162"/>
                  </a:lnTo>
                  <a:lnTo>
                    <a:pt x="613" y="177"/>
                  </a:lnTo>
                  <a:lnTo>
                    <a:pt x="589" y="192"/>
                  </a:lnTo>
                  <a:lnTo>
                    <a:pt x="565" y="207"/>
                  </a:lnTo>
                  <a:lnTo>
                    <a:pt x="541" y="223"/>
                  </a:lnTo>
                  <a:lnTo>
                    <a:pt x="518" y="241"/>
                  </a:lnTo>
                  <a:lnTo>
                    <a:pt x="495" y="258"/>
                  </a:lnTo>
                  <a:lnTo>
                    <a:pt x="473" y="276"/>
                  </a:lnTo>
                  <a:lnTo>
                    <a:pt x="451" y="294"/>
                  </a:lnTo>
                  <a:lnTo>
                    <a:pt x="430" y="312"/>
                  </a:lnTo>
                  <a:lnTo>
                    <a:pt x="409" y="331"/>
                  </a:lnTo>
                  <a:lnTo>
                    <a:pt x="387" y="351"/>
                  </a:lnTo>
                  <a:lnTo>
                    <a:pt x="367" y="371"/>
                  </a:lnTo>
                  <a:lnTo>
                    <a:pt x="347" y="392"/>
                  </a:lnTo>
                  <a:lnTo>
                    <a:pt x="328" y="413"/>
                  </a:lnTo>
                  <a:lnTo>
                    <a:pt x="309" y="434"/>
                  </a:lnTo>
                  <a:lnTo>
                    <a:pt x="291" y="456"/>
                  </a:lnTo>
                  <a:lnTo>
                    <a:pt x="273" y="478"/>
                  </a:lnTo>
                  <a:lnTo>
                    <a:pt x="256" y="500"/>
                  </a:lnTo>
                  <a:lnTo>
                    <a:pt x="238" y="523"/>
                  </a:lnTo>
                  <a:lnTo>
                    <a:pt x="222" y="546"/>
                  </a:lnTo>
                  <a:lnTo>
                    <a:pt x="206" y="571"/>
                  </a:lnTo>
                  <a:lnTo>
                    <a:pt x="191" y="595"/>
                  </a:lnTo>
                  <a:lnTo>
                    <a:pt x="176" y="619"/>
                  </a:lnTo>
                  <a:lnTo>
                    <a:pt x="162" y="644"/>
                  </a:lnTo>
                  <a:lnTo>
                    <a:pt x="148" y="669"/>
                  </a:lnTo>
                  <a:lnTo>
                    <a:pt x="135" y="695"/>
                  </a:lnTo>
                  <a:lnTo>
                    <a:pt x="122" y="721"/>
                  </a:lnTo>
                  <a:lnTo>
                    <a:pt x="110" y="747"/>
                  </a:lnTo>
                  <a:lnTo>
                    <a:pt x="99" y="774"/>
                  </a:lnTo>
                  <a:lnTo>
                    <a:pt x="88" y="800"/>
                  </a:lnTo>
                  <a:lnTo>
                    <a:pt x="77" y="827"/>
                  </a:lnTo>
                  <a:lnTo>
                    <a:pt x="67" y="855"/>
                  </a:lnTo>
                  <a:lnTo>
                    <a:pt x="58" y="883"/>
                  </a:lnTo>
                  <a:lnTo>
                    <a:pt x="50" y="911"/>
                  </a:lnTo>
                  <a:lnTo>
                    <a:pt x="42" y="939"/>
                  </a:lnTo>
                  <a:lnTo>
                    <a:pt x="35" y="968"/>
                  </a:lnTo>
                  <a:lnTo>
                    <a:pt x="28" y="996"/>
                  </a:lnTo>
                  <a:lnTo>
                    <a:pt x="23" y="1025"/>
                  </a:lnTo>
                  <a:lnTo>
                    <a:pt x="17" y="1055"/>
                  </a:lnTo>
                  <a:lnTo>
                    <a:pt x="13" y="1084"/>
                  </a:lnTo>
                  <a:lnTo>
                    <a:pt x="9" y="1114"/>
                  </a:lnTo>
                  <a:lnTo>
                    <a:pt x="6" y="1144"/>
                  </a:lnTo>
                  <a:lnTo>
                    <a:pt x="3" y="1174"/>
                  </a:lnTo>
                  <a:lnTo>
                    <a:pt x="2" y="1205"/>
                  </a:lnTo>
                  <a:lnTo>
                    <a:pt x="0" y="1235"/>
                  </a:lnTo>
                  <a:lnTo>
                    <a:pt x="0" y="1266"/>
                  </a:lnTo>
                  <a:lnTo>
                    <a:pt x="1" y="1298"/>
                  </a:lnTo>
                  <a:lnTo>
                    <a:pt x="2" y="1331"/>
                  </a:lnTo>
                  <a:lnTo>
                    <a:pt x="4" y="1364"/>
                  </a:lnTo>
                  <a:lnTo>
                    <a:pt x="7" y="1396"/>
                  </a:lnTo>
                  <a:lnTo>
                    <a:pt x="10" y="1428"/>
                  </a:lnTo>
                  <a:lnTo>
                    <a:pt x="15" y="1459"/>
                  </a:lnTo>
                  <a:lnTo>
                    <a:pt x="20" y="1491"/>
                  </a:lnTo>
                  <a:lnTo>
                    <a:pt x="26" y="1523"/>
                  </a:lnTo>
                  <a:lnTo>
                    <a:pt x="33" y="1553"/>
                  </a:lnTo>
                  <a:lnTo>
                    <a:pt x="40" y="1584"/>
                  </a:lnTo>
                  <a:lnTo>
                    <a:pt x="48" y="1614"/>
                  </a:lnTo>
                  <a:lnTo>
                    <a:pt x="57" y="1644"/>
                  </a:lnTo>
                  <a:lnTo>
                    <a:pt x="67" y="1674"/>
                  </a:lnTo>
                  <a:lnTo>
                    <a:pt x="77" y="1704"/>
                  </a:lnTo>
                  <a:lnTo>
                    <a:pt x="89" y="1733"/>
                  </a:lnTo>
                  <a:lnTo>
                    <a:pt x="101" y="1761"/>
                  </a:lnTo>
                  <a:lnTo>
                    <a:pt x="113" y="1789"/>
                  </a:lnTo>
                  <a:lnTo>
                    <a:pt x="126" y="1817"/>
                  </a:lnTo>
                  <a:lnTo>
                    <a:pt x="140" y="1846"/>
                  </a:lnTo>
                  <a:lnTo>
                    <a:pt x="154" y="1873"/>
                  </a:lnTo>
                  <a:lnTo>
                    <a:pt x="169" y="1900"/>
                  </a:lnTo>
                  <a:lnTo>
                    <a:pt x="185" y="1926"/>
                  </a:lnTo>
                  <a:lnTo>
                    <a:pt x="201" y="1952"/>
                  </a:lnTo>
                  <a:lnTo>
                    <a:pt x="218" y="1977"/>
                  </a:lnTo>
                  <a:lnTo>
                    <a:pt x="235" y="2003"/>
                  </a:lnTo>
                  <a:lnTo>
                    <a:pt x="254" y="2028"/>
                  </a:lnTo>
                  <a:lnTo>
                    <a:pt x="273" y="2052"/>
                  </a:lnTo>
                  <a:lnTo>
                    <a:pt x="292" y="2076"/>
                  </a:lnTo>
                  <a:lnTo>
                    <a:pt x="311" y="2099"/>
                  </a:lnTo>
                  <a:lnTo>
                    <a:pt x="332" y="2122"/>
                  </a:lnTo>
                  <a:lnTo>
                    <a:pt x="352" y="2145"/>
                  </a:lnTo>
                  <a:lnTo>
                    <a:pt x="374" y="2167"/>
                  </a:lnTo>
                  <a:lnTo>
                    <a:pt x="395" y="2188"/>
                  </a:lnTo>
                  <a:lnTo>
                    <a:pt x="419" y="2209"/>
                  </a:lnTo>
                  <a:lnTo>
                    <a:pt x="441" y="2229"/>
                  </a:lnTo>
                  <a:lnTo>
                    <a:pt x="464" y="2249"/>
                  </a:lnTo>
                  <a:lnTo>
                    <a:pt x="488" y="2268"/>
                  </a:lnTo>
                  <a:lnTo>
                    <a:pt x="512" y="2287"/>
                  </a:lnTo>
                  <a:lnTo>
                    <a:pt x="537" y="2306"/>
                  </a:lnTo>
                  <a:lnTo>
                    <a:pt x="563" y="2323"/>
                  </a:lnTo>
                  <a:lnTo>
                    <a:pt x="588" y="2340"/>
                  </a:lnTo>
                  <a:lnTo>
                    <a:pt x="614" y="2356"/>
                  </a:lnTo>
                  <a:lnTo>
                    <a:pt x="641" y="2372"/>
                  </a:lnTo>
                  <a:lnTo>
                    <a:pt x="667" y="2387"/>
                  </a:lnTo>
                  <a:lnTo>
                    <a:pt x="694" y="2401"/>
                  </a:lnTo>
                  <a:lnTo>
                    <a:pt x="723" y="2415"/>
                  </a:lnTo>
                  <a:lnTo>
                    <a:pt x="751" y="2428"/>
                  </a:lnTo>
                  <a:lnTo>
                    <a:pt x="779" y="2441"/>
                  </a:lnTo>
                  <a:lnTo>
                    <a:pt x="808" y="2452"/>
                  </a:lnTo>
                  <a:lnTo>
                    <a:pt x="836" y="2465"/>
                  </a:lnTo>
                  <a:lnTo>
                    <a:pt x="866" y="2475"/>
                  </a:lnTo>
                  <a:lnTo>
                    <a:pt x="896" y="2485"/>
                  </a:lnTo>
                  <a:lnTo>
                    <a:pt x="926" y="2494"/>
                  </a:lnTo>
                  <a:lnTo>
                    <a:pt x="956" y="2502"/>
                  </a:lnTo>
                  <a:lnTo>
                    <a:pt x="987" y="2510"/>
                  </a:lnTo>
                  <a:lnTo>
                    <a:pt x="1017" y="2516"/>
                  </a:lnTo>
                  <a:lnTo>
                    <a:pt x="1049" y="2522"/>
                  </a:lnTo>
                  <a:lnTo>
                    <a:pt x="1081" y="2528"/>
                  </a:lnTo>
                  <a:lnTo>
                    <a:pt x="1112" y="2532"/>
                  </a:lnTo>
                  <a:lnTo>
                    <a:pt x="1144" y="2536"/>
                  </a:lnTo>
                  <a:lnTo>
                    <a:pt x="1176" y="2539"/>
                  </a:lnTo>
                  <a:lnTo>
                    <a:pt x="1209" y="2541"/>
                  </a:lnTo>
                  <a:lnTo>
                    <a:pt x="1241" y="2543"/>
                  </a:lnTo>
                  <a:lnTo>
                    <a:pt x="1274" y="2543"/>
                  </a:lnTo>
                  <a:lnTo>
                    <a:pt x="1039" y="2206"/>
                  </a:lnTo>
                  <a:lnTo>
                    <a:pt x="1266" y="1904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sz="200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5" name="MU_2"/>
            <p:cNvSpPr/>
            <p:nvPr>
              <p:custDataLst>
                <p:tags r:id="rId3"/>
              </p:custDataLst>
            </p:nvPr>
          </p:nvSpPr>
          <p:spPr>
            <a:xfrm rot="5400000">
              <a:off x="6593181" y="1854777"/>
              <a:ext cx="2817687" cy="3888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1" wrap="square" tIns="0" bIns="0" numCol="1" anchor="ctr">
              <a:prstTxWarp prst="textArchUp">
                <a:avLst/>
              </a:prstTxWarp>
              <a:norm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bg1"/>
                  </a:solidFill>
                </a:rPr>
                <a:t>原系统未注册</a:t>
              </a:r>
            </a:p>
          </p:txBody>
        </p:sp>
        <p:sp>
          <p:nvSpPr>
            <p:cNvPr id="6" name="MU_2"/>
            <p:cNvSpPr/>
            <p:nvPr>
              <p:custDataLst>
                <p:tags r:id="rId4"/>
              </p:custDataLst>
            </p:nvPr>
          </p:nvSpPr>
          <p:spPr>
            <a:xfrm rot="16200000">
              <a:off x="8359380" y="1840118"/>
              <a:ext cx="2817687" cy="3888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1" wrap="square" tIns="0" bIns="0" numCol="1" anchor="ctr">
              <a:prstTxWarp prst="textArchUp">
                <a:avLst/>
              </a:prstTxWarp>
              <a:norm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bg1"/>
                  </a:solidFill>
                </a:rPr>
                <a:t>原系统已注册</a:t>
              </a:r>
            </a:p>
          </p:txBody>
        </p:sp>
        <p:sp>
          <p:nvSpPr>
            <p:cNvPr id="8" name="KSO_Shape"/>
            <p:cNvSpPr/>
            <p:nvPr/>
          </p:nvSpPr>
          <p:spPr>
            <a:xfrm>
              <a:off x="8354439" y="3303782"/>
              <a:ext cx="1023612" cy="980962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>
                <a:solidFill>
                  <a:srgbClr val="E77817"/>
                </a:solidFill>
                <a:latin typeface="+mj-lt"/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1500976" y="3830147"/>
            <a:ext cx="4890656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435882" y="2294385"/>
            <a:ext cx="4955750" cy="988351"/>
            <a:chOff x="7483989" y="3418721"/>
            <a:chExt cx="4955750" cy="988351"/>
          </a:xfrm>
        </p:grpSpPr>
        <p:sp>
          <p:nvSpPr>
            <p:cNvPr id="12" name="矩形 11"/>
            <p:cNvSpPr/>
            <p:nvPr/>
          </p:nvSpPr>
          <p:spPr>
            <a:xfrm>
              <a:off x="7483989" y="3819603"/>
              <a:ext cx="4955750" cy="5874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直接登录：</a:t>
              </a: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单位名称（汉字）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+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初始密码（</a:t>
              </a: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六个数字</a:t>
              </a: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</a:t>
              </a: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）</a:t>
              </a:r>
              <a:endPara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完善基本信息及扫描件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483989" y="3418721"/>
              <a:ext cx="3607494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latin typeface="+mn-ea"/>
                </a:rPr>
                <a:t>情况</a:t>
              </a:r>
              <a:r>
                <a:rPr lang="en-US" altLang="zh-CN" sz="2000" b="1" dirty="0">
                  <a:latin typeface="+mn-ea"/>
                </a:rPr>
                <a:t>1</a:t>
              </a:r>
              <a:r>
                <a:rPr lang="zh-CN" altLang="en-US" sz="2000" b="1" dirty="0">
                  <a:latin typeface="+mn-ea"/>
                </a:rPr>
                <a:t>：原系统中已注册入库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435882" y="4133831"/>
            <a:ext cx="4955750" cy="1246883"/>
            <a:chOff x="7483989" y="3418721"/>
            <a:chExt cx="4955750" cy="1246883"/>
          </a:xfrm>
        </p:grpSpPr>
        <p:sp>
          <p:nvSpPr>
            <p:cNvPr id="16" name="矩形 15"/>
            <p:cNvSpPr/>
            <p:nvPr/>
          </p:nvSpPr>
          <p:spPr>
            <a:xfrm>
              <a:off x="7483989" y="3819603"/>
              <a:ext cx="4955750" cy="8460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材料准备：流程见办事指南，模板见下载中心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在系统中进行注册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完善基本信息及扫描件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483989" y="3418721"/>
              <a:ext cx="3607494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latin typeface="+mn-ea"/>
                </a:rPr>
                <a:t>情况</a:t>
              </a:r>
              <a:r>
                <a:rPr lang="en-US" altLang="zh-CN" sz="2000" b="1" dirty="0">
                  <a:latin typeface="+mn-ea"/>
                </a:rPr>
                <a:t>2</a:t>
              </a:r>
              <a:r>
                <a:rPr lang="zh-CN" altLang="en-US" sz="2000" b="1" dirty="0">
                  <a:latin typeface="+mn-ea"/>
                </a:rPr>
                <a:t>：原系统未注册入库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24" name="矩形 23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2-1-2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材料准备</a:t>
                </a: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Registration and login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AB447FF6-0E1A-4286-B17F-E57788223571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38" name="图片 37" descr="图片包含 物体&#10;&#10;描述已自动生成">
              <a:extLst>
                <a:ext uri="{FF2B5EF4-FFF2-40B4-BE49-F238E27FC236}">
                  <a16:creationId xmlns:a16="http://schemas.microsoft.com/office/drawing/2014/main" id="{59D5925A-7F4E-4341-8818-3F5075AE7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39" name="图片 38" descr="图片包含 游戏机, 画&#10;&#10;描述已自动生成">
              <a:extLst>
                <a:ext uri="{FF2B5EF4-FFF2-40B4-BE49-F238E27FC236}">
                  <a16:creationId xmlns:a16="http://schemas.microsoft.com/office/drawing/2014/main" id="{5EB7F85E-4E65-4F09-AEEF-5C23343B3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921EC577-EEF1-483D-ADF5-79DB51F2C16A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85B427BD-A419-48F3-BBB2-1BF551891E5D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id="{6492E382-3594-401A-82FF-00E76470F98B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572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836383" y="1612446"/>
            <a:ext cx="8204200" cy="5524500"/>
          </a:xfrm>
          <a:custGeom>
            <a:avLst/>
            <a:gdLst>
              <a:gd name="connsiteX0" fmla="*/ 8204200 w 8204200"/>
              <a:gd name="connsiteY0" fmla="*/ 4279900 h 5524500"/>
              <a:gd name="connsiteX1" fmla="*/ 3873500 w 8204200"/>
              <a:gd name="connsiteY1" fmla="*/ 5524500 h 5524500"/>
              <a:gd name="connsiteX2" fmla="*/ 0 w 8204200"/>
              <a:gd name="connsiteY2" fmla="*/ 2247900 h 5524500"/>
              <a:gd name="connsiteX3" fmla="*/ 3124200 w 8204200"/>
              <a:gd name="connsiteY3" fmla="*/ 0 h 5524500"/>
              <a:gd name="connsiteX4" fmla="*/ 8204200 w 8204200"/>
              <a:gd name="connsiteY4" fmla="*/ 4279900 h 552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4200" h="5524500">
                <a:moveTo>
                  <a:pt x="8204200" y="4279900"/>
                </a:moveTo>
                <a:lnTo>
                  <a:pt x="3873500" y="5524500"/>
                </a:lnTo>
                <a:lnTo>
                  <a:pt x="0" y="2247900"/>
                </a:lnTo>
                <a:lnTo>
                  <a:pt x="3124200" y="0"/>
                </a:lnTo>
                <a:lnTo>
                  <a:pt x="8204200" y="42799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1571083" y="1487516"/>
            <a:ext cx="3865563" cy="3788169"/>
          </a:xfrm>
          <a:custGeom>
            <a:avLst/>
            <a:gdLst>
              <a:gd name="connsiteX0" fmla="*/ 3050117 w 3865563"/>
              <a:gd name="connsiteY0" fmla="*/ 290 h 3788169"/>
              <a:gd name="connsiteX1" fmla="*/ 3467998 w 3865563"/>
              <a:gd name="connsiteY1" fmla="*/ 240447 h 3788169"/>
              <a:gd name="connsiteX2" fmla="*/ 3305783 w 3865563"/>
              <a:gd name="connsiteY2" fmla="*/ 947984 h 3788169"/>
              <a:gd name="connsiteX3" fmla="*/ 3023661 w 3865563"/>
              <a:gd name="connsiteY3" fmla="*/ 1026185 h 3788169"/>
              <a:gd name="connsiteX4" fmla="*/ 3021087 w 3865563"/>
              <a:gd name="connsiteY4" fmla="*/ 1027800 h 3788169"/>
              <a:gd name="connsiteX5" fmla="*/ 3015885 w 3865563"/>
              <a:gd name="connsiteY5" fmla="*/ 1026283 h 3788169"/>
              <a:gd name="connsiteX6" fmla="*/ 2884921 w 3865563"/>
              <a:gd name="connsiteY6" fmla="*/ 1004245 h 3788169"/>
              <a:gd name="connsiteX7" fmla="*/ 2198014 w 3865563"/>
              <a:gd name="connsiteY7" fmla="*/ 1216952 h 3788169"/>
              <a:gd name="connsiteX8" fmla="*/ 1840011 w 3865563"/>
              <a:gd name="connsiteY8" fmla="*/ 1526367 h 3788169"/>
              <a:gd name="connsiteX9" fmla="*/ 1794691 w 3865563"/>
              <a:gd name="connsiteY9" fmla="*/ 1587540 h 3788169"/>
              <a:gd name="connsiteX10" fmla="*/ 1886429 w 3865563"/>
              <a:gd name="connsiteY10" fmla="*/ 1623834 h 3788169"/>
              <a:gd name="connsiteX11" fmla="*/ 2315442 w 3865563"/>
              <a:gd name="connsiteY11" fmla="*/ 1683485 h 3788169"/>
              <a:gd name="connsiteX12" fmla="*/ 3006711 w 3865563"/>
              <a:gd name="connsiteY12" fmla="*/ 1501030 h 3788169"/>
              <a:gd name="connsiteX13" fmla="*/ 3352145 w 3865563"/>
              <a:gd name="connsiteY13" fmla="*/ 1366597 h 3788169"/>
              <a:gd name="connsiteX14" fmla="*/ 3865563 w 3865563"/>
              <a:gd name="connsiteY14" fmla="*/ 1880241 h 3788169"/>
              <a:gd name="connsiteX15" fmla="*/ 3352145 w 3865563"/>
              <a:gd name="connsiteY15" fmla="*/ 2393885 h 3788169"/>
              <a:gd name="connsiteX16" fmla="*/ 3071600 w 3865563"/>
              <a:gd name="connsiteY16" fmla="*/ 2310121 h 3788169"/>
              <a:gd name="connsiteX17" fmla="*/ 3068562 w 3865563"/>
              <a:gd name="connsiteY17" fmla="*/ 2310121 h 3788169"/>
              <a:gd name="connsiteX18" fmla="*/ 3064960 w 3865563"/>
              <a:gd name="connsiteY18" fmla="*/ 2306068 h 3788169"/>
              <a:gd name="connsiteX19" fmla="*/ 2965732 w 3865563"/>
              <a:gd name="connsiteY19" fmla="*/ 2217716 h 3788169"/>
              <a:gd name="connsiteX20" fmla="*/ 2270813 w 3865563"/>
              <a:gd name="connsiteY20" fmla="*/ 2032680 h 3788169"/>
              <a:gd name="connsiteX21" fmla="*/ 1765884 w 3865563"/>
              <a:gd name="connsiteY21" fmla="*/ 2117906 h 3788169"/>
              <a:gd name="connsiteX22" fmla="*/ 1756970 w 3865563"/>
              <a:gd name="connsiteY22" fmla="*/ 2121722 h 3788169"/>
              <a:gd name="connsiteX23" fmla="*/ 1780329 w 3865563"/>
              <a:gd name="connsiteY23" fmla="*/ 2159865 h 3788169"/>
              <a:gd name="connsiteX24" fmla="*/ 2158568 w 3865563"/>
              <a:gd name="connsiteY24" fmla="*/ 2528005 h 3788169"/>
              <a:gd name="connsiteX25" fmla="*/ 2832508 w 3865563"/>
              <a:gd name="connsiteY25" fmla="*/ 2766641 h 3788169"/>
              <a:gd name="connsiteX26" fmla="*/ 3193651 w 3865563"/>
              <a:gd name="connsiteY26" fmla="*/ 2850146 h 3788169"/>
              <a:gd name="connsiteX27" fmla="*/ 3328530 w 3865563"/>
              <a:gd name="connsiteY27" fmla="*/ 3563754 h 3788169"/>
              <a:gd name="connsiteX28" fmla="*/ 2614982 w 3865563"/>
              <a:gd name="connsiteY28" fmla="*/ 3698948 h 3788169"/>
              <a:gd name="connsiteX29" fmla="*/ 2430365 w 3865563"/>
              <a:gd name="connsiteY29" fmla="*/ 3471707 h 3788169"/>
              <a:gd name="connsiteX30" fmla="*/ 2427854 w 3865563"/>
              <a:gd name="connsiteY30" fmla="*/ 3469996 h 3788169"/>
              <a:gd name="connsiteX31" fmla="*/ 2427162 w 3865563"/>
              <a:gd name="connsiteY31" fmla="*/ 3464618 h 3788169"/>
              <a:gd name="connsiteX32" fmla="*/ 2394942 w 3865563"/>
              <a:gd name="connsiteY32" fmla="*/ 3335723 h 3788169"/>
              <a:gd name="connsiteX33" fmla="*/ 1924993 w 3865563"/>
              <a:gd name="connsiteY33" fmla="*/ 2791389 h 3788169"/>
              <a:gd name="connsiteX34" fmla="*/ 1213928 w 3865563"/>
              <a:gd name="connsiteY34" fmla="*/ 2553041 h 3788169"/>
              <a:gd name="connsiteX35" fmla="*/ 1144539 w 3865563"/>
              <a:gd name="connsiteY35" fmla="*/ 2563537 h 3788169"/>
              <a:gd name="connsiteX36" fmla="*/ 1116014 w 3865563"/>
              <a:gd name="connsiteY36" fmla="*/ 2576268 h 3788169"/>
              <a:gd name="connsiteX37" fmla="*/ 825136 w 3865563"/>
              <a:gd name="connsiteY37" fmla="*/ 2629066 h 3788169"/>
              <a:gd name="connsiteX38" fmla="*/ 0 w 3865563"/>
              <a:gd name="connsiteY38" fmla="*/ 1803566 h 3788169"/>
              <a:gd name="connsiteX39" fmla="*/ 503956 w 3865563"/>
              <a:gd name="connsiteY39" fmla="*/ 1042938 h 3788169"/>
              <a:gd name="connsiteX40" fmla="*/ 516023 w 3865563"/>
              <a:gd name="connsiteY40" fmla="*/ 1038520 h 3788169"/>
              <a:gd name="connsiteX41" fmla="*/ 522864 w 3865563"/>
              <a:gd name="connsiteY41" fmla="*/ 1034904 h 3788169"/>
              <a:gd name="connsiteX42" fmla="*/ 537215 w 3865563"/>
              <a:gd name="connsiteY42" fmla="*/ 1029713 h 3788169"/>
              <a:gd name="connsiteX43" fmla="*/ 554207 w 3865563"/>
              <a:gd name="connsiteY43" fmla="*/ 1020967 h 3788169"/>
              <a:gd name="connsiteX44" fmla="*/ 590728 w 3865563"/>
              <a:gd name="connsiteY44" fmla="*/ 1010355 h 3788169"/>
              <a:gd name="connsiteX45" fmla="*/ 622284 w 3865563"/>
              <a:gd name="connsiteY45" fmla="*/ 998940 h 3788169"/>
              <a:gd name="connsiteX46" fmla="*/ 655260 w 3865563"/>
              <a:gd name="connsiteY46" fmla="*/ 991603 h 3788169"/>
              <a:gd name="connsiteX47" fmla="*/ 706276 w 3865563"/>
              <a:gd name="connsiteY47" fmla="*/ 976778 h 3788169"/>
              <a:gd name="connsiteX48" fmla="*/ 1324558 w 3865563"/>
              <a:gd name="connsiteY48" fmla="*/ 1105665 h 3788169"/>
              <a:gd name="connsiteX49" fmla="*/ 1326538 w 3865563"/>
              <a:gd name="connsiteY49" fmla="*/ 1107242 h 3788169"/>
              <a:gd name="connsiteX50" fmla="*/ 1388012 w 3865563"/>
              <a:gd name="connsiteY50" fmla="*/ 1112323 h 3788169"/>
              <a:gd name="connsiteX51" fmla="*/ 2050425 w 3865563"/>
              <a:gd name="connsiteY51" fmla="*/ 897716 h 3788169"/>
              <a:gd name="connsiteX52" fmla="*/ 2539132 w 3865563"/>
              <a:gd name="connsiteY52" fmla="*/ 375946 h 3788169"/>
              <a:gd name="connsiteX53" fmla="*/ 2760377 w 3865563"/>
              <a:gd name="connsiteY53" fmla="*/ 78602 h 3788169"/>
              <a:gd name="connsiteX54" fmla="*/ 3050117 w 3865563"/>
              <a:gd name="connsiteY54" fmla="*/ 290 h 3788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865563" h="3788169">
                <a:moveTo>
                  <a:pt x="3050117" y="290"/>
                </a:moveTo>
                <a:cubicBezTo>
                  <a:pt x="3214812" y="5830"/>
                  <a:pt x="3373866" y="90402"/>
                  <a:pt x="3467998" y="240447"/>
                </a:cubicBezTo>
                <a:cubicBezTo>
                  <a:pt x="3618608" y="480520"/>
                  <a:pt x="3545982" y="797295"/>
                  <a:pt x="3305783" y="947984"/>
                </a:cubicBezTo>
                <a:cubicBezTo>
                  <a:pt x="3218021" y="1003042"/>
                  <a:pt x="3120030" y="1028309"/>
                  <a:pt x="3023661" y="1026185"/>
                </a:cubicBezTo>
                <a:lnTo>
                  <a:pt x="3021087" y="1027800"/>
                </a:lnTo>
                <a:lnTo>
                  <a:pt x="3015885" y="1026283"/>
                </a:lnTo>
                <a:cubicBezTo>
                  <a:pt x="2971380" y="1024780"/>
                  <a:pt x="2927288" y="1017498"/>
                  <a:pt x="2884921" y="1004245"/>
                </a:cubicBezTo>
                <a:cubicBezTo>
                  <a:pt x="2692237" y="992147"/>
                  <a:pt x="2439582" y="1065404"/>
                  <a:pt x="2198014" y="1216952"/>
                </a:cubicBezTo>
                <a:cubicBezTo>
                  <a:pt x="2052047" y="1308524"/>
                  <a:pt x="1930055" y="1416181"/>
                  <a:pt x="1840011" y="1526367"/>
                </a:cubicBezTo>
                <a:lnTo>
                  <a:pt x="1794691" y="1587540"/>
                </a:lnTo>
                <a:lnTo>
                  <a:pt x="1886429" y="1623834"/>
                </a:lnTo>
                <a:cubicBezTo>
                  <a:pt x="2012838" y="1661818"/>
                  <a:pt x="2159312" y="1683485"/>
                  <a:pt x="2315442" y="1683485"/>
                </a:cubicBezTo>
                <a:cubicBezTo>
                  <a:pt x="2598425" y="1683485"/>
                  <a:pt x="2849687" y="1612307"/>
                  <a:pt x="3006711" y="1501030"/>
                </a:cubicBezTo>
                <a:cubicBezTo>
                  <a:pt x="3097562" y="1417356"/>
                  <a:pt x="3218928" y="1366597"/>
                  <a:pt x="3352145" y="1366597"/>
                </a:cubicBezTo>
                <a:cubicBezTo>
                  <a:pt x="3635698" y="1366597"/>
                  <a:pt x="3865563" y="1596563"/>
                  <a:pt x="3865563" y="1880241"/>
                </a:cubicBezTo>
                <a:cubicBezTo>
                  <a:pt x="3865563" y="2163919"/>
                  <a:pt x="3635698" y="2393885"/>
                  <a:pt x="3352145" y="2393885"/>
                </a:cubicBezTo>
                <a:cubicBezTo>
                  <a:pt x="3248541" y="2393885"/>
                  <a:pt x="3152105" y="2363185"/>
                  <a:pt x="3071600" y="2310121"/>
                </a:cubicBezTo>
                <a:lnTo>
                  <a:pt x="3068562" y="2310121"/>
                </a:lnTo>
                <a:lnTo>
                  <a:pt x="3064960" y="2306068"/>
                </a:lnTo>
                <a:cubicBezTo>
                  <a:pt x="3028059" y="2281119"/>
                  <a:pt x="2994579" y="2251491"/>
                  <a:pt x="2965732" y="2217716"/>
                </a:cubicBezTo>
                <a:cubicBezTo>
                  <a:pt x="2808939" y="2104961"/>
                  <a:pt x="2555983" y="2032680"/>
                  <a:pt x="2270813" y="2032680"/>
                </a:cubicBezTo>
                <a:cubicBezTo>
                  <a:pt x="2082346" y="2032680"/>
                  <a:pt x="1907948" y="2064251"/>
                  <a:pt x="1765884" y="2117906"/>
                </a:cubicBezTo>
                <a:lnTo>
                  <a:pt x="1756970" y="2121722"/>
                </a:lnTo>
                <a:lnTo>
                  <a:pt x="1780329" y="2159865"/>
                </a:lnTo>
                <a:cubicBezTo>
                  <a:pt x="1867597" y="2288663"/>
                  <a:pt x="1997314" y="2418071"/>
                  <a:pt x="2158568" y="2528005"/>
                </a:cubicBezTo>
                <a:cubicBezTo>
                  <a:pt x="2392384" y="2687409"/>
                  <a:pt x="2640085" y="2770133"/>
                  <a:pt x="2832508" y="2766641"/>
                </a:cubicBezTo>
                <a:cubicBezTo>
                  <a:pt x="2954708" y="2748680"/>
                  <a:pt x="3083580" y="2775106"/>
                  <a:pt x="3193651" y="2850146"/>
                </a:cubicBezTo>
                <a:cubicBezTo>
                  <a:pt x="3427938" y="3009871"/>
                  <a:pt x="3488325" y="3329364"/>
                  <a:pt x="3328530" y="3563754"/>
                </a:cubicBezTo>
                <a:cubicBezTo>
                  <a:pt x="3168735" y="3798145"/>
                  <a:pt x="2849269" y="3858673"/>
                  <a:pt x="2614982" y="3698948"/>
                </a:cubicBezTo>
                <a:cubicBezTo>
                  <a:pt x="2529379" y="3640589"/>
                  <a:pt x="2466992" y="3560900"/>
                  <a:pt x="2430365" y="3471707"/>
                </a:cubicBezTo>
                <a:lnTo>
                  <a:pt x="2427854" y="3469996"/>
                </a:lnTo>
                <a:lnTo>
                  <a:pt x="2427162" y="3464618"/>
                </a:lnTo>
                <a:cubicBezTo>
                  <a:pt x="2410725" y="3423218"/>
                  <a:pt x="2399752" y="3379878"/>
                  <a:pt x="2394942" y="3335723"/>
                </a:cubicBezTo>
                <a:cubicBezTo>
                  <a:pt x="2328906" y="3154237"/>
                  <a:pt x="2160616" y="2952025"/>
                  <a:pt x="1924993" y="2791389"/>
                </a:cubicBezTo>
                <a:cubicBezTo>
                  <a:pt x="1675838" y="2621528"/>
                  <a:pt x="1410916" y="2538737"/>
                  <a:pt x="1213928" y="2553041"/>
                </a:cubicBezTo>
                <a:lnTo>
                  <a:pt x="1144539" y="2563537"/>
                </a:lnTo>
                <a:lnTo>
                  <a:pt x="1116014" y="2576268"/>
                </a:lnTo>
                <a:cubicBezTo>
                  <a:pt x="1025579" y="2610405"/>
                  <a:pt x="927536" y="2629066"/>
                  <a:pt x="825136" y="2629066"/>
                </a:cubicBezTo>
                <a:cubicBezTo>
                  <a:pt x="369426" y="2629066"/>
                  <a:pt x="0" y="2259477"/>
                  <a:pt x="0" y="1803566"/>
                </a:cubicBezTo>
                <a:cubicBezTo>
                  <a:pt x="0" y="1461633"/>
                  <a:pt x="207802" y="1168256"/>
                  <a:pt x="503956" y="1042938"/>
                </a:cubicBezTo>
                <a:lnTo>
                  <a:pt x="516023" y="1038520"/>
                </a:lnTo>
                <a:lnTo>
                  <a:pt x="522864" y="1034904"/>
                </a:lnTo>
                <a:lnTo>
                  <a:pt x="537215" y="1029713"/>
                </a:lnTo>
                <a:lnTo>
                  <a:pt x="554207" y="1020967"/>
                </a:lnTo>
                <a:lnTo>
                  <a:pt x="590728" y="1010355"/>
                </a:lnTo>
                <a:lnTo>
                  <a:pt x="622284" y="998940"/>
                </a:lnTo>
                <a:lnTo>
                  <a:pt x="655260" y="991603"/>
                </a:lnTo>
                <a:lnTo>
                  <a:pt x="706276" y="976778"/>
                </a:lnTo>
                <a:cubicBezTo>
                  <a:pt x="913801" y="937459"/>
                  <a:pt x="1136292" y="977314"/>
                  <a:pt x="1324558" y="1105665"/>
                </a:cubicBezTo>
                <a:lnTo>
                  <a:pt x="1326538" y="1107242"/>
                </a:lnTo>
                <a:lnTo>
                  <a:pt x="1388012" y="1112323"/>
                </a:lnTo>
                <a:cubicBezTo>
                  <a:pt x="1577344" y="1116248"/>
                  <a:pt x="1818974" y="1042917"/>
                  <a:pt x="2050425" y="897716"/>
                </a:cubicBezTo>
                <a:cubicBezTo>
                  <a:pt x="2290141" y="747330"/>
                  <a:pt x="2465196" y="553565"/>
                  <a:pt x="2539132" y="375946"/>
                </a:cubicBezTo>
                <a:cubicBezTo>
                  <a:pt x="2571668" y="256852"/>
                  <a:pt x="2647529" y="149397"/>
                  <a:pt x="2760377" y="78602"/>
                </a:cubicBezTo>
                <a:cubicBezTo>
                  <a:pt x="2850451" y="22094"/>
                  <a:pt x="2951299" y="-3034"/>
                  <a:pt x="3050117" y="29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8" name="8"/>
          <p:cNvSpPr/>
          <p:nvPr>
            <p:custDataLst>
              <p:tags r:id="rId2"/>
            </p:custDataLst>
          </p:nvPr>
        </p:nvSpPr>
        <p:spPr>
          <a:xfrm>
            <a:off x="1715403" y="2578304"/>
            <a:ext cx="1431780" cy="1431780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9" name="8"/>
          <p:cNvSpPr/>
          <p:nvPr>
            <p:custDataLst>
              <p:tags r:id="rId3"/>
            </p:custDataLst>
          </p:nvPr>
        </p:nvSpPr>
        <p:spPr>
          <a:xfrm>
            <a:off x="4193297" y="1600954"/>
            <a:ext cx="820800" cy="820800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01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8"/>
          <p:cNvSpPr/>
          <p:nvPr>
            <p:custDataLst>
              <p:tags r:id="rId4"/>
            </p:custDataLst>
          </p:nvPr>
        </p:nvSpPr>
        <p:spPr>
          <a:xfrm>
            <a:off x="4502446" y="2971200"/>
            <a:ext cx="820800" cy="820800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02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8"/>
          <p:cNvSpPr/>
          <p:nvPr>
            <p:custDataLst>
              <p:tags r:id="rId5"/>
            </p:custDataLst>
          </p:nvPr>
        </p:nvSpPr>
        <p:spPr>
          <a:xfrm>
            <a:off x="4078599" y="4354893"/>
            <a:ext cx="820800" cy="8208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03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23246" y="1616142"/>
            <a:ext cx="5575267" cy="594429"/>
            <a:chOff x="7483989" y="3433235"/>
            <a:chExt cx="5575267" cy="594429"/>
          </a:xfrm>
        </p:grpSpPr>
        <p:sp>
          <p:nvSpPr>
            <p:cNvPr id="14" name="矩形 13"/>
            <p:cNvSpPr/>
            <p:nvPr/>
          </p:nvSpPr>
          <p:spPr>
            <a:xfrm>
              <a:off x="7483989" y="3732519"/>
              <a:ext cx="5575267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新系统需要通过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锁进行登录，已经绑定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锁的单位将无法通过账号密码登录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483989" y="3433235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登录凭证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323246" y="4458685"/>
            <a:ext cx="5575267" cy="594429"/>
            <a:chOff x="7483989" y="3433235"/>
            <a:chExt cx="5575267" cy="594429"/>
          </a:xfrm>
        </p:grpSpPr>
        <p:sp>
          <p:nvSpPr>
            <p:cNvPr id="17" name="矩形 16"/>
            <p:cNvSpPr/>
            <p:nvPr/>
          </p:nvSpPr>
          <p:spPr>
            <a:xfrm>
              <a:off x="7483989" y="3732519"/>
              <a:ext cx="5575267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在制作电子招投标文件时，需要使用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锁进行文件加密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文件加密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677225" y="3077715"/>
            <a:ext cx="5575267" cy="594429"/>
            <a:chOff x="7483989" y="3433235"/>
            <a:chExt cx="5575267" cy="594429"/>
          </a:xfrm>
        </p:grpSpPr>
        <p:sp>
          <p:nvSpPr>
            <p:cNvPr id="20" name="矩形 19"/>
            <p:cNvSpPr/>
            <p:nvPr/>
          </p:nvSpPr>
          <p:spPr>
            <a:xfrm>
              <a:off x="7483989" y="3732519"/>
              <a:ext cx="5575267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在诸如招标公告、招标文件等环节上都需要使用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锁加盖电子签章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签名盖章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28" name="矩形 27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2-1-3CA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锁准备</a:t>
                </a: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The role of CA Lock</a:t>
                </a: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4" name="图形 3" descr="插头">
            <a:extLst>
              <a:ext uri="{FF2B5EF4-FFF2-40B4-BE49-F238E27FC236}">
                <a16:creationId xmlns:a16="http://schemas.microsoft.com/office/drawing/2014/main" id="{45BF6ECD-2C32-416A-949F-E503850CCD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77231" y="2919799"/>
            <a:ext cx="914400" cy="9144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1E645638-7E50-4A77-8EBA-04B04F4D3C47}"/>
              </a:ext>
            </a:extLst>
          </p:cNvPr>
          <p:cNvSpPr txBox="1"/>
          <p:nvPr/>
        </p:nvSpPr>
        <p:spPr>
          <a:xfrm>
            <a:off x="4892959" y="5885331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为什么要准备</a:t>
            </a:r>
            <a:r>
              <a:rPr lang="en-US" altLang="zh-CN" dirty="0"/>
              <a:t>CA</a:t>
            </a:r>
            <a:r>
              <a:rPr lang="zh-CN" altLang="en-US" dirty="0"/>
              <a:t>锁？</a:t>
            </a: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EBE73C2E-351B-4146-93B0-7A817BCAD580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42" name="图片 41" descr="图片包含 物体&#10;&#10;描述已自动生成">
              <a:extLst>
                <a:ext uri="{FF2B5EF4-FFF2-40B4-BE49-F238E27FC236}">
                  <a16:creationId xmlns:a16="http://schemas.microsoft.com/office/drawing/2014/main" id="{DD223E01-F541-4D10-B1AC-29AD9823B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43" name="图片 42" descr="图片包含 游戏机, 画&#10;&#10;描述已自动生成">
              <a:extLst>
                <a:ext uri="{FF2B5EF4-FFF2-40B4-BE49-F238E27FC236}">
                  <a16:creationId xmlns:a16="http://schemas.microsoft.com/office/drawing/2014/main" id="{C74A38C8-B0E5-45BB-9657-B220D788C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833E41B3-AEC3-4483-8B34-72B4A64093E1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52E8F806-69A4-42B5-9EEB-922119AC6A5B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C752DFB9-2FF7-44AB-ABD1-8C6E0DFD50C9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714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3614373" y="1891561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03729" y="872308"/>
            <a:ext cx="4951997" cy="538609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4400" dirty="0">
                <a:solidFill>
                  <a:schemeClr val="accent2"/>
                </a:solidFill>
                <a:latin typeface="Impact" panose="020B0806030902050204" pitchFamily="34" charset="0"/>
              </a:rPr>
              <a:t>2</a:t>
            </a:r>
            <a:r>
              <a:rPr lang="en-US" altLang="zh-CN" sz="25000" dirty="0">
                <a:solidFill>
                  <a:schemeClr val="accent2"/>
                </a:solidFill>
                <a:latin typeface="Impact" panose="020B0806030902050204" pitchFamily="34" charset="0"/>
              </a:rPr>
              <a:t>-</a:t>
            </a:r>
            <a:r>
              <a:rPr lang="en-US" altLang="zh-CN" sz="25000" dirty="0">
                <a:solidFill>
                  <a:srgbClr val="368FE2"/>
                </a:solidFill>
                <a:latin typeface="Impact" panose="020B0806030902050204" pitchFamily="34" charset="0"/>
              </a:rPr>
              <a:t>2</a:t>
            </a:r>
            <a:endParaRPr lang="zh-CN" altLang="en-US" sz="25000" dirty="0">
              <a:solidFill>
                <a:srgbClr val="368FE2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E031F9BE-29EC-41BE-A100-28E742B23EB9}"/>
              </a:ext>
            </a:extLst>
          </p:cNvPr>
          <p:cNvGrpSpPr/>
          <p:nvPr/>
        </p:nvGrpSpPr>
        <p:grpSpPr>
          <a:xfrm>
            <a:off x="2779474" y="3565353"/>
            <a:ext cx="6639339" cy="1189527"/>
            <a:chOff x="2776331" y="2972214"/>
            <a:chExt cx="6639339" cy="1271607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D3E81B11-835D-4567-B459-7E7A08A1344E}"/>
                </a:ext>
              </a:extLst>
            </p:cNvPr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FFE5F92A-D29A-4E6F-A3BF-23D5ACA93F98}"/>
                </a:ext>
              </a:extLst>
            </p:cNvPr>
            <p:cNvGrpSpPr/>
            <p:nvPr/>
          </p:nvGrpSpPr>
          <p:grpSpPr>
            <a:xfrm>
              <a:off x="4750219" y="3118505"/>
              <a:ext cx="2691561" cy="881115"/>
              <a:chOff x="8470906" y="3181429"/>
              <a:chExt cx="2691561" cy="881115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47F657E6-BD56-4DEE-BC7F-71F6CDE4EB6C}"/>
                  </a:ext>
                </a:extLst>
              </p:cNvPr>
              <p:cNvSpPr/>
              <p:nvPr/>
            </p:nvSpPr>
            <p:spPr>
              <a:xfrm>
                <a:off x="8542333" y="3747033"/>
                <a:ext cx="2548706" cy="31551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2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  <a:latin typeface="微软雅黑"/>
                  </a:rPr>
                  <a:t>Key links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A317AB25-B32C-4849-A44F-5FCDBE688966}"/>
                  </a:ext>
                </a:extLst>
              </p:cNvPr>
              <p:cNvSpPr/>
              <p:nvPr/>
            </p:nvSpPr>
            <p:spPr>
              <a:xfrm>
                <a:off x="8470906" y="3181429"/>
                <a:ext cx="2691561" cy="6046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重点环节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262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 rot="2400000">
            <a:off x="2917721" y="2799467"/>
            <a:ext cx="3513098" cy="3227791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5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 rot="2400000">
            <a:off x="5740637" y="3344682"/>
            <a:ext cx="537851" cy="360000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 rot="2400000">
            <a:off x="8315947" y="3344682"/>
            <a:ext cx="537851" cy="360000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 rot="2400000">
            <a:off x="6901076" y="3299558"/>
            <a:ext cx="1471430" cy="1026406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5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 rot="2400000">
            <a:off x="9460751" y="3299558"/>
            <a:ext cx="1471430" cy="1026406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5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140878" y="2840578"/>
            <a:ext cx="1027273" cy="1027273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234609" y="2934309"/>
            <a:ext cx="839812" cy="83981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6" name="直接连接符 15"/>
          <p:cNvCxnSpPr>
            <a:cxnSpLocks/>
            <a:stCxn id="7" idx="6"/>
            <a:endCxn id="12" idx="2"/>
          </p:cNvCxnSpPr>
          <p:nvPr/>
        </p:nvCxnSpPr>
        <p:spPr>
          <a:xfrm>
            <a:off x="5034748" y="3354214"/>
            <a:ext cx="4106130" cy="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1792784" y="1733232"/>
            <a:ext cx="3241964" cy="3241964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6574177" y="2840578"/>
            <a:ext cx="1027273" cy="1027273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6667908" y="2934309"/>
            <a:ext cx="839812" cy="83981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627646" y="3177398"/>
            <a:ext cx="353633" cy="353633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194348" y="3177398"/>
            <a:ext cx="353633" cy="353633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43601" y="1888902"/>
            <a:ext cx="5124790" cy="84600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在各业务环节上完成业务规范性、准确性的自我审核工作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1400" dirty="0">
                <a:solidFill>
                  <a:srgbClr val="0070C0"/>
                </a:solidFill>
                <a:latin typeface="+mn-ea"/>
              </a:rPr>
              <a:t>1</a:t>
            </a:r>
            <a:r>
              <a:rPr lang="zh-CN" altLang="en-US" sz="1400" dirty="0">
                <a:solidFill>
                  <a:srgbClr val="0070C0"/>
                </a:solidFill>
                <a:latin typeface="+mn-ea"/>
              </a:rPr>
              <a:t>提高数据准确  </a:t>
            </a:r>
            <a:r>
              <a:rPr lang="en-US" altLang="zh-CN" sz="1400" dirty="0">
                <a:solidFill>
                  <a:srgbClr val="0070C0"/>
                </a:solidFill>
                <a:latin typeface="+mn-ea"/>
              </a:rPr>
              <a:t>2</a:t>
            </a:r>
            <a:r>
              <a:rPr lang="zh-CN" altLang="en-US" sz="1400" dirty="0">
                <a:solidFill>
                  <a:srgbClr val="0070C0"/>
                </a:solidFill>
                <a:latin typeface="+mn-ea"/>
              </a:rPr>
              <a:t>性提升工作效率</a:t>
            </a:r>
            <a:endParaRPr lang="en-US" altLang="zh-CN" sz="1400" dirty="0">
              <a:solidFill>
                <a:srgbClr val="0070C0"/>
              </a:solidFill>
              <a:latin typeface="+mn-ea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62537" y="3970806"/>
            <a:ext cx="2050552" cy="3627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编制人角色</a:t>
            </a:r>
          </a:p>
        </p:txBody>
      </p:sp>
      <p:sp>
        <p:nvSpPr>
          <p:cNvPr id="24" name="矩形 23"/>
          <p:cNvSpPr/>
          <p:nvPr/>
        </p:nvSpPr>
        <p:spPr>
          <a:xfrm>
            <a:off x="8629238" y="3970806"/>
            <a:ext cx="2050552" cy="3627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审核人角色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41" name="矩形 40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业务自我审查</a:t>
                </a: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Self audit</a:t>
                </a: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0" name="图形 29" descr="用户">
            <a:extLst>
              <a:ext uri="{FF2B5EF4-FFF2-40B4-BE49-F238E27FC236}">
                <a16:creationId xmlns:a16="http://schemas.microsoft.com/office/drawing/2014/main" id="{9BF99681-ECFF-4BC5-AD14-0A0F6B588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25950" y="2951664"/>
            <a:ext cx="735254" cy="735254"/>
          </a:xfrm>
          <a:prstGeom prst="rect">
            <a:avLst/>
          </a:prstGeom>
        </p:spPr>
      </p:pic>
      <p:pic>
        <p:nvPicPr>
          <p:cNvPr id="49" name="图形 48" descr="用户">
            <a:extLst>
              <a:ext uri="{FF2B5EF4-FFF2-40B4-BE49-F238E27FC236}">
                <a16:creationId xmlns:a16="http://schemas.microsoft.com/office/drawing/2014/main" id="{5F2262B5-E9FF-43FB-83DE-4688F39FA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86887" y="2951664"/>
            <a:ext cx="735254" cy="735254"/>
          </a:xfrm>
          <a:prstGeom prst="rect">
            <a:avLst/>
          </a:prstGeom>
        </p:spPr>
      </p:pic>
      <p:pic>
        <p:nvPicPr>
          <p:cNvPr id="35" name="图形 34" descr="刷新">
            <a:extLst>
              <a:ext uri="{FF2B5EF4-FFF2-40B4-BE49-F238E27FC236}">
                <a16:creationId xmlns:a16="http://schemas.microsoft.com/office/drawing/2014/main" id="{E07A9A1A-0041-4460-A772-F497BD7247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60076" y="2336233"/>
            <a:ext cx="1966115" cy="19661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BDB0BC06-AB09-4260-ADA9-3DAC14B641D6}"/>
              </a:ext>
            </a:extLst>
          </p:cNvPr>
          <p:cNvSpPr txBox="1"/>
          <p:nvPr/>
        </p:nvSpPr>
        <p:spPr>
          <a:xfrm>
            <a:off x="2912158" y="306182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业务审查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5106344A-A99A-47C1-931A-CA227FD18986}"/>
              </a:ext>
            </a:extLst>
          </p:cNvPr>
          <p:cNvSpPr/>
          <p:nvPr/>
        </p:nvSpPr>
        <p:spPr>
          <a:xfrm>
            <a:off x="3560683" y="5303039"/>
            <a:ext cx="5124790" cy="3289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如何设置编制人、审核人角色？</a:t>
            </a:r>
            <a:endParaRPr lang="zh-CN" altLang="en-US" sz="14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id="{B91FE1E6-3AEB-43B2-BC8B-0104AEFA173E}"/>
              </a:ext>
            </a:extLst>
          </p:cNvPr>
          <p:cNvCxnSpPr/>
          <p:nvPr/>
        </p:nvCxnSpPr>
        <p:spPr>
          <a:xfrm>
            <a:off x="3097004" y="5712307"/>
            <a:ext cx="65128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6DC6A34D-DE4B-438B-B918-45D6FA63776C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51" name="图片 50" descr="图片包含 物体&#10;&#10;描述已自动生成">
              <a:extLst>
                <a:ext uri="{FF2B5EF4-FFF2-40B4-BE49-F238E27FC236}">
                  <a16:creationId xmlns:a16="http://schemas.microsoft.com/office/drawing/2014/main" id="{2588CA7E-5010-4D27-A583-F5AC93250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52" name="图片 51" descr="图片包含 游戏机, 画&#10;&#10;描述已自动生成">
              <a:extLst>
                <a:ext uri="{FF2B5EF4-FFF2-40B4-BE49-F238E27FC236}">
                  <a16:creationId xmlns:a16="http://schemas.microsoft.com/office/drawing/2014/main" id="{3005EAF5-2505-4792-A40F-9590E6803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A32FFCA5-FC26-4879-8034-CE22519055A3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C7337A03-606D-41D5-9F54-BA036C12F7AF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FAEE18AE-194D-4343-B521-4F9089DAC039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824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7" grpId="0" animBg="1"/>
      <p:bldP spid="38" grpId="0" animBg="1"/>
      <p:bldP spid="39" grpId="0" animBg="1"/>
      <p:bldP spid="12" grpId="0" animBg="1"/>
      <p:bldP spid="13" grpId="0" animBg="1"/>
      <p:bldP spid="7" grpId="0" animBg="1"/>
      <p:bldP spid="5" grpId="0" animBg="1"/>
      <p:bldP spid="6" grpId="0" animBg="1"/>
      <p:bldP spid="9" grpId="0" animBg="1"/>
      <p:bldP spid="10" grpId="0" animBg="1"/>
      <p:bldP spid="18" grpId="0"/>
      <p:bldP spid="20" grpId="0"/>
      <p:bldP spid="24" grpId="0"/>
      <p:bldP spid="36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任意多边形 40"/>
          <p:cNvSpPr/>
          <p:nvPr/>
        </p:nvSpPr>
        <p:spPr>
          <a:xfrm>
            <a:off x="2830286" y="1959429"/>
            <a:ext cx="9361714" cy="4963885"/>
          </a:xfrm>
          <a:custGeom>
            <a:avLst/>
            <a:gdLst>
              <a:gd name="connsiteX0" fmla="*/ 9361714 w 9361714"/>
              <a:gd name="connsiteY0" fmla="*/ 3483428 h 4963885"/>
              <a:gd name="connsiteX1" fmla="*/ 2569028 w 9361714"/>
              <a:gd name="connsiteY1" fmla="*/ 4963885 h 4963885"/>
              <a:gd name="connsiteX2" fmla="*/ 0 w 9361714"/>
              <a:gd name="connsiteY2" fmla="*/ 2801257 h 4963885"/>
              <a:gd name="connsiteX3" fmla="*/ 2046514 w 9361714"/>
              <a:gd name="connsiteY3" fmla="*/ 0 h 4963885"/>
              <a:gd name="connsiteX4" fmla="*/ 4412343 w 9361714"/>
              <a:gd name="connsiteY4" fmla="*/ 1973942 h 4963885"/>
              <a:gd name="connsiteX5" fmla="*/ 5486400 w 9361714"/>
              <a:gd name="connsiteY5" fmla="*/ 1857828 h 4963885"/>
              <a:gd name="connsiteX6" fmla="*/ 6444343 w 9361714"/>
              <a:gd name="connsiteY6" fmla="*/ 1016000 h 4963885"/>
              <a:gd name="connsiteX7" fmla="*/ 9361714 w 9361714"/>
              <a:gd name="connsiteY7" fmla="*/ 3483428 h 496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61714" h="4963885">
                <a:moveTo>
                  <a:pt x="9361714" y="3483428"/>
                </a:moveTo>
                <a:lnTo>
                  <a:pt x="2569028" y="4963885"/>
                </a:lnTo>
                <a:lnTo>
                  <a:pt x="0" y="2801257"/>
                </a:lnTo>
                <a:lnTo>
                  <a:pt x="2046514" y="0"/>
                </a:lnTo>
                <a:lnTo>
                  <a:pt x="4412343" y="1973942"/>
                </a:lnTo>
                <a:lnTo>
                  <a:pt x="5486400" y="1857828"/>
                </a:lnTo>
                <a:lnTo>
                  <a:pt x="6444343" y="1016000"/>
                </a:lnTo>
                <a:lnTo>
                  <a:pt x="9361714" y="3483428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9" name="MU_1"/>
          <p:cNvSpPr/>
          <p:nvPr>
            <p:custDataLst>
              <p:tags r:id="rId1"/>
            </p:custDataLst>
          </p:nvPr>
        </p:nvSpPr>
        <p:spPr>
          <a:xfrm rot="20660484">
            <a:off x="6735526" y="3715627"/>
            <a:ext cx="1597146" cy="569012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8" name="MU_1"/>
          <p:cNvSpPr/>
          <p:nvPr>
            <p:custDataLst>
              <p:tags r:id="rId2"/>
            </p:custDataLst>
          </p:nvPr>
        </p:nvSpPr>
        <p:spPr>
          <a:xfrm>
            <a:off x="3852702" y="4030164"/>
            <a:ext cx="1762760" cy="576434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3" name="MU_1"/>
          <p:cNvSpPr/>
          <p:nvPr>
            <p:custDataLst>
              <p:tags r:id="rId3"/>
            </p:custDataLst>
          </p:nvPr>
        </p:nvSpPr>
        <p:spPr>
          <a:xfrm rot="18236233">
            <a:off x="3487760" y="3109469"/>
            <a:ext cx="729886" cy="522192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722867" y="1801256"/>
            <a:ext cx="1423000" cy="1423000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559539" y="3499795"/>
            <a:ext cx="1423000" cy="1423000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419767" y="3597356"/>
            <a:ext cx="1423000" cy="1423000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095593" y="2788295"/>
            <a:ext cx="1423000" cy="1423000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697095" y="5133853"/>
            <a:ext cx="3742811" cy="594429"/>
            <a:chOff x="7483989" y="3433235"/>
            <a:chExt cx="3742811" cy="594429"/>
          </a:xfrm>
        </p:grpSpPr>
        <p:sp>
          <p:nvSpPr>
            <p:cNvPr id="21" name="矩形 20"/>
            <p:cNvSpPr/>
            <p:nvPr/>
          </p:nvSpPr>
          <p:spPr>
            <a:xfrm>
              <a:off x="7483989" y="3732519"/>
              <a:ext cx="3742811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需要在系统中注册入库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600" b="1" dirty="0">
                  <a:latin typeface="+mn-ea"/>
                </a:rPr>
                <a:t>2</a:t>
              </a:r>
              <a:r>
                <a:rPr lang="zh-CN" altLang="en-US" sz="1600" b="1" dirty="0">
                  <a:latin typeface="+mn-ea"/>
                </a:rPr>
                <a:t>：注册入库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032754" y="4666703"/>
            <a:ext cx="3742811" cy="816029"/>
            <a:chOff x="7483989" y="3433235"/>
            <a:chExt cx="3742811" cy="816029"/>
          </a:xfrm>
        </p:grpSpPr>
        <p:sp>
          <p:nvSpPr>
            <p:cNvPr id="24" name="矩形 23"/>
            <p:cNvSpPr/>
            <p:nvPr/>
          </p:nvSpPr>
          <p:spPr>
            <a:xfrm>
              <a:off x="7483989" y="3732519"/>
              <a:ext cx="3742811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完善企业基本信息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完善职业人员基本信息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600" b="1" dirty="0">
                  <a:latin typeface="+mn-ea"/>
                </a:rPr>
                <a:t>3</a:t>
              </a:r>
              <a:r>
                <a:rPr lang="zh-CN" altLang="en-US" sz="1600" b="1" dirty="0">
                  <a:latin typeface="+mn-ea"/>
                </a:rPr>
                <a:t>：企业信息完善</a:t>
              </a:r>
            </a:p>
          </p:txBody>
        </p:sp>
      </p:grpSp>
      <p:sp>
        <p:nvSpPr>
          <p:cNvPr id="28" name="矩形 27"/>
          <p:cNvSpPr/>
          <p:nvPr/>
        </p:nvSpPr>
        <p:spPr>
          <a:xfrm>
            <a:off x="7351557" y="1722630"/>
            <a:ext cx="3997761" cy="3627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latin typeface="+mn-ea"/>
              </a:rPr>
              <a:t>4</a:t>
            </a:r>
            <a:r>
              <a:rPr lang="zh-CN" altLang="en-US" sz="1600" b="1" dirty="0">
                <a:latin typeface="+mn-ea"/>
              </a:rPr>
              <a:t>：</a:t>
            </a:r>
            <a:r>
              <a:rPr lang="en-US" altLang="zh-CN" sz="1600" b="1" dirty="0">
                <a:latin typeface="+mn-ea"/>
              </a:rPr>
              <a:t>CA</a:t>
            </a:r>
            <a:r>
              <a:rPr lang="zh-CN" altLang="en-US" sz="1600" b="1" dirty="0">
                <a:latin typeface="+mn-ea"/>
              </a:rPr>
              <a:t>锁绑定时编制人、审核人角色选定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168443" y="1931094"/>
            <a:ext cx="2285165" cy="816029"/>
            <a:chOff x="7483989" y="3433235"/>
            <a:chExt cx="2285165" cy="816029"/>
          </a:xfrm>
        </p:grpSpPr>
        <p:sp>
          <p:nvSpPr>
            <p:cNvPr id="30" name="矩形 29"/>
            <p:cNvSpPr/>
            <p:nvPr/>
          </p:nvSpPr>
          <p:spPr>
            <a:xfrm>
              <a:off x="7483989" y="3732519"/>
              <a:ext cx="2285165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需要办理或持有符合国家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《CA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互联互通标准协议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》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的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7483989" y="3433235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600" b="1" dirty="0">
                  <a:latin typeface="+mn-ea"/>
                </a:rPr>
                <a:t>1</a:t>
              </a:r>
              <a:r>
                <a:rPr lang="zh-CN" altLang="en-US" sz="1600" b="1" dirty="0">
                  <a:latin typeface="+mn-ea"/>
                </a:rPr>
                <a:t>：</a:t>
              </a:r>
              <a:r>
                <a:rPr lang="en-US" altLang="zh-CN" sz="1600" b="1" dirty="0">
                  <a:latin typeface="+mn-ea"/>
                </a:rPr>
                <a:t>CA</a:t>
              </a:r>
              <a:r>
                <a:rPr lang="zh-CN" altLang="en-US" sz="1600" b="1" dirty="0">
                  <a:latin typeface="+mn-ea"/>
                </a:rPr>
                <a:t>锁办理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43" name="矩形 42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CA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锁绑定</a:t>
                </a: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How to enable CA Lock</a:t>
                </a: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5" name="图形 14" descr="插头">
            <a:extLst>
              <a:ext uri="{FF2B5EF4-FFF2-40B4-BE49-F238E27FC236}">
                <a16:creationId xmlns:a16="http://schemas.microsoft.com/office/drawing/2014/main" id="{05024FE2-9846-444E-B9A1-008469BA1B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93272" y="2061870"/>
            <a:ext cx="914400" cy="914400"/>
          </a:xfrm>
          <a:prstGeom prst="rect">
            <a:avLst/>
          </a:prstGeom>
        </p:spPr>
      </p:pic>
      <p:pic>
        <p:nvPicPr>
          <p:cNvPr id="32" name="图形 31" descr="Internet">
            <a:extLst>
              <a:ext uri="{FF2B5EF4-FFF2-40B4-BE49-F238E27FC236}">
                <a16:creationId xmlns:a16="http://schemas.microsoft.com/office/drawing/2014/main" id="{1A3F5A6D-0885-49C7-8126-56F9C21C10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828907" y="3714447"/>
            <a:ext cx="914400" cy="914400"/>
          </a:xfrm>
          <a:prstGeom prst="rect">
            <a:avLst/>
          </a:prstGeom>
        </p:spPr>
      </p:pic>
      <p:pic>
        <p:nvPicPr>
          <p:cNvPr id="38" name="图形 37" descr="黑板">
            <a:extLst>
              <a:ext uri="{FF2B5EF4-FFF2-40B4-BE49-F238E27FC236}">
                <a16:creationId xmlns:a16="http://schemas.microsoft.com/office/drawing/2014/main" id="{5E8DEB26-E65B-4316-AEEA-3513A92BE75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94717" y="3861181"/>
            <a:ext cx="914400" cy="914400"/>
          </a:xfrm>
          <a:prstGeom prst="rect">
            <a:avLst/>
          </a:prstGeom>
        </p:spPr>
      </p:pic>
      <p:pic>
        <p:nvPicPr>
          <p:cNvPr id="40" name="图形 39" descr="USB">
            <a:extLst>
              <a:ext uri="{FF2B5EF4-FFF2-40B4-BE49-F238E27FC236}">
                <a16:creationId xmlns:a16="http://schemas.microsoft.com/office/drawing/2014/main" id="{BE3077D2-FF42-4D9C-BF04-D5A2DC5D2D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355471" y="3068205"/>
            <a:ext cx="914400" cy="914400"/>
          </a:xfrm>
          <a:prstGeom prst="rect">
            <a:avLst/>
          </a:prstGeom>
        </p:spPr>
      </p:pic>
      <p:grpSp>
        <p:nvGrpSpPr>
          <p:cNvPr id="56" name="组合 55">
            <a:extLst>
              <a:ext uri="{FF2B5EF4-FFF2-40B4-BE49-F238E27FC236}">
                <a16:creationId xmlns:a16="http://schemas.microsoft.com/office/drawing/2014/main" id="{E55E3436-64FC-4B71-A21F-0837F28D22F3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57" name="图片 56" descr="图片包含 物体&#10;&#10;描述已自动生成">
              <a:extLst>
                <a:ext uri="{FF2B5EF4-FFF2-40B4-BE49-F238E27FC236}">
                  <a16:creationId xmlns:a16="http://schemas.microsoft.com/office/drawing/2014/main" id="{6BB6B0F0-E02E-4493-941B-FAF49C6FA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58" name="图片 57" descr="图片包含 游戏机, 画&#10;&#10;描述已自动生成">
              <a:extLst>
                <a:ext uri="{FF2B5EF4-FFF2-40B4-BE49-F238E27FC236}">
                  <a16:creationId xmlns:a16="http://schemas.microsoft.com/office/drawing/2014/main" id="{BE7E8AFE-B4D5-4200-9E4D-B21B20583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BA1F9986-675A-4132-A318-733E130DF7A9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9EEA44AF-20A9-497F-9805-D5014C8085DF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6163D79B-80FF-4081-95D7-C483B182A0C1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矩形 50">
            <a:extLst>
              <a:ext uri="{FF2B5EF4-FFF2-40B4-BE49-F238E27FC236}">
                <a16:creationId xmlns:a16="http://schemas.microsoft.com/office/drawing/2014/main" id="{91349325-6BDE-403D-9375-BBD0F5B48032}"/>
              </a:ext>
            </a:extLst>
          </p:cNvPr>
          <p:cNvSpPr/>
          <p:nvPr/>
        </p:nvSpPr>
        <p:spPr>
          <a:xfrm>
            <a:off x="7351557" y="2063411"/>
            <a:ext cx="3742811" cy="5167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绑定包含企业信息的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CA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锁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绑定包含职业人员信息的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CA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锁</a:t>
            </a:r>
          </a:p>
        </p:txBody>
      </p:sp>
    </p:spTree>
    <p:extLst>
      <p:ext uri="{BB962C8B-B14F-4D97-AF65-F5344CB8AC3E}">
        <p14:creationId xmlns:p14="http://schemas.microsoft.com/office/powerpoint/2010/main" val="360134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9" grpId="0" animBg="1"/>
      <p:bldP spid="18" grpId="0" animBg="1"/>
      <p:bldP spid="3" grpId="0" animBg="1"/>
      <p:bldP spid="2" grpId="0" animBg="1"/>
      <p:bldP spid="6" grpId="0" animBg="1"/>
      <p:bldP spid="13" grpId="0" animBg="1"/>
      <p:bldP spid="16" grpId="0" animBg="1"/>
      <p:bldP spid="28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3582099" y="1891561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58043" y="872308"/>
            <a:ext cx="5043368" cy="538609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4400" dirty="0">
                <a:solidFill>
                  <a:schemeClr val="accent2"/>
                </a:solidFill>
                <a:latin typeface="Impact" panose="020B0806030902050204" pitchFamily="34" charset="0"/>
              </a:rPr>
              <a:t>2</a:t>
            </a:r>
            <a:r>
              <a:rPr lang="en-US" altLang="zh-CN" sz="25000" dirty="0">
                <a:solidFill>
                  <a:schemeClr val="accent2"/>
                </a:solidFill>
                <a:latin typeface="Impact" panose="020B0806030902050204" pitchFamily="34" charset="0"/>
              </a:rPr>
              <a:t>-</a:t>
            </a:r>
            <a:r>
              <a:rPr lang="en-US" altLang="zh-CN" sz="25000" dirty="0">
                <a:solidFill>
                  <a:srgbClr val="368FE2"/>
                </a:solidFill>
                <a:latin typeface="Impact" panose="020B0806030902050204" pitchFamily="34" charset="0"/>
              </a:rPr>
              <a:t>3</a:t>
            </a:r>
            <a:endParaRPr lang="zh-CN" altLang="en-US" sz="25000" dirty="0">
              <a:solidFill>
                <a:srgbClr val="368FE2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E031F9BE-29EC-41BE-A100-28E742B23EB9}"/>
              </a:ext>
            </a:extLst>
          </p:cNvPr>
          <p:cNvGrpSpPr/>
          <p:nvPr/>
        </p:nvGrpSpPr>
        <p:grpSpPr>
          <a:xfrm>
            <a:off x="2779474" y="3565353"/>
            <a:ext cx="6639339" cy="1189527"/>
            <a:chOff x="2776331" y="2972214"/>
            <a:chExt cx="6639339" cy="1271607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D3E81B11-835D-4567-B459-7E7A08A1344E}"/>
                </a:ext>
              </a:extLst>
            </p:cNvPr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FFE5F92A-D29A-4E6F-A3BF-23D5ACA93F98}"/>
                </a:ext>
              </a:extLst>
            </p:cNvPr>
            <p:cNvGrpSpPr/>
            <p:nvPr/>
          </p:nvGrpSpPr>
          <p:grpSpPr>
            <a:xfrm>
              <a:off x="4750219" y="3118505"/>
              <a:ext cx="2691561" cy="881116"/>
              <a:chOff x="8470906" y="3181429"/>
              <a:chExt cx="2691561" cy="881116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47F657E6-BD56-4DEE-BC7F-71F6CDE4EB6C}"/>
                  </a:ext>
                </a:extLst>
              </p:cNvPr>
              <p:cNvSpPr/>
              <p:nvPr/>
            </p:nvSpPr>
            <p:spPr>
              <a:xfrm>
                <a:off x="8542333" y="3747034"/>
                <a:ext cx="2548706" cy="31551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2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  <a:latin typeface="微软雅黑"/>
                  </a:rPr>
                  <a:t>new and old</a:t>
                </a: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A317AB25-B32C-4849-A44F-5FCDBE688966}"/>
                  </a:ext>
                </a:extLst>
              </p:cNvPr>
              <p:cNvSpPr/>
              <p:nvPr/>
            </p:nvSpPr>
            <p:spPr>
              <a:xfrm>
                <a:off x="8470906" y="3181429"/>
                <a:ext cx="2691561" cy="6046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新旧对比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62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 rot="2400000">
            <a:off x="3146020" y="2511894"/>
            <a:ext cx="2761748" cy="2072715"/>
          </a:xfrm>
          <a:custGeom>
            <a:avLst/>
            <a:gdLst>
              <a:gd name="connsiteX0" fmla="*/ 0 w 2761748"/>
              <a:gd name="connsiteY0" fmla="*/ 0 h 2072715"/>
              <a:gd name="connsiteX1" fmla="*/ 2761748 w 2761748"/>
              <a:gd name="connsiteY1" fmla="*/ 0 h 2072715"/>
              <a:gd name="connsiteX2" fmla="*/ 2761748 w 2761748"/>
              <a:gd name="connsiteY2" fmla="*/ 2072715 h 2072715"/>
              <a:gd name="connsiteX3" fmla="*/ 0 w 2761748"/>
              <a:gd name="connsiteY3" fmla="*/ 2072715 h 2072715"/>
              <a:gd name="connsiteX4" fmla="*/ 0 w 2761748"/>
              <a:gd name="connsiteY4" fmla="*/ 0 h 2072715"/>
              <a:gd name="connsiteX0" fmla="*/ 0 w 2761748"/>
              <a:gd name="connsiteY0" fmla="*/ 0 h 2072715"/>
              <a:gd name="connsiteX1" fmla="*/ 2761748 w 2761748"/>
              <a:gd name="connsiteY1" fmla="*/ 0 h 2072715"/>
              <a:gd name="connsiteX2" fmla="*/ 2761748 w 2761748"/>
              <a:gd name="connsiteY2" fmla="*/ 2072715 h 2072715"/>
              <a:gd name="connsiteX3" fmla="*/ 0 w 2761748"/>
              <a:gd name="connsiteY3" fmla="*/ 2072715 h 2072715"/>
              <a:gd name="connsiteX4" fmla="*/ 1012221 w 2761748"/>
              <a:gd name="connsiteY4" fmla="*/ 1001026 h 2072715"/>
              <a:gd name="connsiteX5" fmla="*/ 0 w 2761748"/>
              <a:gd name="connsiteY5" fmla="*/ 0 h 2072715"/>
              <a:gd name="connsiteX0" fmla="*/ 0 w 2761748"/>
              <a:gd name="connsiteY0" fmla="*/ 0 h 2072715"/>
              <a:gd name="connsiteX1" fmla="*/ 2761748 w 2761748"/>
              <a:gd name="connsiteY1" fmla="*/ 0 h 2072715"/>
              <a:gd name="connsiteX2" fmla="*/ 2761748 w 2761748"/>
              <a:gd name="connsiteY2" fmla="*/ 2072715 h 2072715"/>
              <a:gd name="connsiteX3" fmla="*/ 0 w 2761748"/>
              <a:gd name="connsiteY3" fmla="*/ 2072715 h 2072715"/>
              <a:gd name="connsiteX4" fmla="*/ 1012221 w 2761748"/>
              <a:gd name="connsiteY4" fmla="*/ 1001026 h 2072715"/>
              <a:gd name="connsiteX5" fmla="*/ 0 w 2761748"/>
              <a:gd name="connsiteY5" fmla="*/ 0 h 2072715"/>
              <a:gd name="connsiteX0" fmla="*/ 0 w 2761748"/>
              <a:gd name="connsiteY0" fmla="*/ 0 h 2072715"/>
              <a:gd name="connsiteX1" fmla="*/ 2761748 w 2761748"/>
              <a:gd name="connsiteY1" fmla="*/ 0 h 2072715"/>
              <a:gd name="connsiteX2" fmla="*/ 2761748 w 2761748"/>
              <a:gd name="connsiteY2" fmla="*/ 2072715 h 2072715"/>
              <a:gd name="connsiteX3" fmla="*/ 0 w 2761748"/>
              <a:gd name="connsiteY3" fmla="*/ 2072715 h 2072715"/>
              <a:gd name="connsiteX4" fmla="*/ 1012221 w 2761748"/>
              <a:gd name="connsiteY4" fmla="*/ 1001026 h 2072715"/>
              <a:gd name="connsiteX5" fmla="*/ 0 w 2761748"/>
              <a:gd name="connsiteY5" fmla="*/ 0 h 2072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1748" h="2072715">
                <a:moveTo>
                  <a:pt x="0" y="0"/>
                </a:moveTo>
                <a:lnTo>
                  <a:pt x="2761748" y="0"/>
                </a:lnTo>
                <a:lnTo>
                  <a:pt x="2761748" y="2072715"/>
                </a:lnTo>
                <a:lnTo>
                  <a:pt x="0" y="2072715"/>
                </a:lnTo>
                <a:cubicBezTo>
                  <a:pt x="805488" y="1743817"/>
                  <a:pt x="1010739" y="1351587"/>
                  <a:pt x="1012221" y="1001026"/>
                </a:cubicBezTo>
                <a:cubicBezTo>
                  <a:pt x="815979" y="290272"/>
                  <a:pt x="337407" y="333675"/>
                  <a:pt x="0" y="0"/>
                </a:cubicBez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 rot="2400000">
            <a:off x="8256879" y="2511894"/>
            <a:ext cx="2761748" cy="2072715"/>
          </a:xfrm>
          <a:custGeom>
            <a:avLst/>
            <a:gdLst>
              <a:gd name="connsiteX0" fmla="*/ 0 w 2761748"/>
              <a:gd name="connsiteY0" fmla="*/ 0 h 2072715"/>
              <a:gd name="connsiteX1" fmla="*/ 2761748 w 2761748"/>
              <a:gd name="connsiteY1" fmla="*/ 0 h 2072715"/>
              <a:gd name="connsiteX2" fmla="*/ 2761748 w 2761748"/>
              <a:gd name="connsiteY2" fmla="*/ 2072715 h 2072715"/>
              <a:gd name="connsiteX3" fmla="*/ 0 w 2761748"/>
              <a:gd name="connsiteY3" fmla="*/ 2072715 h 2072715"/>
              <a:gd name="connsiteX4" fmla="*/ 0 w 2761748"/>
              <a:gd name="connsiteY4" fmla="*/ 0 h 2072715"/>
              <a:gd name="connsiteX0" fmla="*/ 12 w 2761760"/>
              <a:gd name="connsiteY0" fmla="*/ 0 h 2072715"/>
              <a:gd name="connsiteX1" fmla="*/ 2761760 w 2761760"/>
              <a:gd name="connsiteY1" fmla="*/ 0 h 2072715"/>
              <a:gd name="connsiteX2" fmla="*/ 2761760 w 2761760"/>
              <a:gd name="connsiteY2" fmla="*/ 2072715 h 2072715"/>
              <a:gd name="connsiteX3" fmla="*/ 12 w 2761760"/>
              <a:gd name="connsiteY3" fmla="*/ 2072715 h 2072715"/>
              <a:gd name="connsiteX4" fmla="*/ 1032339 w 2761760"/>
              <a:gd name="connsiteY4" fmla="*/ 974207 h 2072715"/>
              <a:gd name="connsiteX5" fmla="*/ 12 w 2761760"/>
              <a:gd name="connsiteY5" fmla="*/ 0 h 2072715"/>
              <a:gd name="connsiteX0" fmla="*/ 12 w 2761760"/>
              <a:gd name="connsiteY0" fmla="*/ 0 h 2072715"/>
              <a:gd name="connsiteX1" fmla="*/ 2761760 w 2761760"/>
              <a:gd name="connsiteY1" fmla="*/ 0 h 2072715"/>
              <a:gd name="connsiteX2" fmla="*/ 2761760 w 2761760"/>
              <a:gd name="connsiteY2" fmla="*/ 2072715 h 2072715"/>
              <a:gd name="connsiteX3" fmla="*/ 12 w 2761760"/>
              <a:gd name="connsiteY3" fmla="*/ 2072715 h 2072715"/>
              <a:gd name="connsiteX4" fmla="*/ 1032339 w 2761760"/>
              <a:gd name="connsiteY4" fmla="*/ 974207 h 2072715"/>
              <a:gd name="connsiteX5" fmla="*/ 12 w 2761760"/>
              <a:gd name="connsiteY5" fmla="*/ 0 h 2072715"/>
              <a:gd name="connsiteX0" fmla="*/ 0 w 2761748"/>
              <a:gd name="connsiteY0" fmla="*/ 0 h 2072715"/>
              <a:gd name="connsiteX1" fmla="*/ 2761748 w 2761748"/>
              <a:gd name="connsiteY1" fmla="*/ 0 h 2072715"/>
              <a:gd name="connsiteX2" fmla="*/ 2761748 w 2761748"/>
              <a:gd name="connsiteY2" fmla="*/ 2072715 h 2072715"/>
              <a:gd name="connsiteX3" fmla="*/ 0 w 2761748"/>
              <a:gd name="connsiteY3" fmla="*/ 2072715 h 2072715"/>
              <a:gd name="connsiteX4" fmla="*/ 1032327 w 2761748"/>
              <a:gd name="connsiteY4" fmla="*/ 974207 h 2072715"/>
              <a:gd name="connsiteX5" fmla="*/ 0 w 2761748"/>
              <a:gd name="connsiteY5" fmla="*/ 0 h 2072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1748" h="2072715">
                <a:moveTo>
                  <a:pt x="0" y="0"/>
                </a:moveTo>
                <a:lnTo>
                  <a:pt x="2761748" y="0"/>
                </a:lnTo>
                <a:lnTo>
                  <a:pt x="2761748" y="2072715"/>
                </a:lnTo>
                <a:lnTo>
                  <a:pt x="0" y="2072715"/>
                </a:lnTo>
                <a:cubicBezTo>
                  <a:pt x="744536" y="1828118"/>
                  <a:pt x="1036444" y="1316755"/>
                  <a:pt x="1032327" y="974207"/>
                </a:cubicBezTo>
                <a:cubicBezTo>
                  <a:pt x="810729" y="238308"/>
                  <a:pt x="344109" y="324736"/>
                  <a:pt x="0" y="0"/>
                </a:cubicBez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 rot="2400000">
            <a:off x="5608919" y="2649825"/>
            <a:ext cx="1736651" cy="927020"/>
          </a:xfrm>
          <a:custGeom>
            <a:avLst/>
            <a:gdLst>
              <a:gd name="connsiteX0" fmla="*/ 0 w 2015461"/>
              <a:gd name="connsiteY0" fmla="*/ 0 h 910821"/>
              <a:gd name="connsiteX1" fmla="*/ 2015461 w 2015461"/>
              <a:gd name="connsiteY1" fmla="*/ 0 h 910821"/>
              <a:gd name="connsiteX2" fmla="*/ 2015461 w 2015461"/>
              <a:gd name="connsiteY2" fmla="*/ 910821 h 910821"/>
              <a:gd name="connsiteX3" fmla="*/ 0 w 2015461"/>
              <a:gd name="connsiteY3" fmla="*/ 910821 h 910821"/>
              <a:gd name="connsiteX4" fmla="*/ 0 w 2015461"/>
              <a:gd name="connsiteY4" fmla="*/ 0 h 910821"/>
              <a:gd name="connsiteX0" fmla="*/ 0 w 2015461"/>
              <a:gd name="connsiteY0" fmla="*/ 16199 h 927020"/>
              <a:gd name="connsiteX1" fmla="*/ 530967 w 2015461"/>
              <a:gd name="connsiteY1" fmla="*/ 0 h 927020"/>
              <a:gd name="connsiteX2" fmla="*/ 2015461 w 2015461"/>
              <a:gd name="connsiteY2" fmla="*/ 16199 h 927020"/>
              <a:gd name="connsiteX3" fmla="*/ 2015461 w 2015461"/>
              <a:gd name="connsiteY3" fmla="*/ 927020 h 927020"/>
              <a:gd name="connsiteX4" fmla="*/ 0 w 2015461"/>
              <a:gd name="connsiteY4" fmla="*/ 927020 h 927020"/>
              <a:gd name="connsiteX5" fmla="*/ 0 w 2015461"/>
              <a:gd name="connsiteY5" fmla="*/ 16199 h 927020"/>
              <a:gd name="connsiteX0" fmla="*/ 0 w 2015461"/>
              <a:gd name="connsiteY0" fmla="*/ 16199 h 927020"/>
              <a:gd name="connsiteX1" fmla="*/ 530967 w 2015461"/>
              <a:gd name="connsiteY1" fmla="*/ 0 h 927020"/>
              <a:gd name="connsiteX2" fmla="*/ 2015461 w 2015461"/>
              <a:gd name="connsiteY2" fmla="*/ 16199 h 927020"/>
              <a:gd name="connsiteX3" fmla="*/ 2015461 w 2015461"/>
              <a:gd name="connsiteY3" fmla="*/ 927020 h 927020"/>
              <a:gd name="connsiteX4" fmla="*/ 278810 w 2015461"/>
              <a:gd name="connsiteY4" fmla="*/ 924468 h 927020"/>
              <a:gd name="connsiteX5" fmla="*/ 0 w 2015461"/>
              <a:gd name="connsiteY5" fmla="*/ 927020 h 927020"/>
              <a:gd name="connsiteX6" fmla="*/ 0 w 2015461"/>
              <a:gd name="connsiteY6" fmla="*/ 16199 h 927020"/>
              <a:gd name="connsiteX0" fmla="*/ 0 w 2015461"/>
              <a:gd name="connsiteY0" fmla="*/ 16199 h 927020"/>
              <a:gd name="connsiteX1" fmla="*/ 530967 w 2015461"/>
              <a:gd name="connsiteY1" fmla="*/ 0 h 927020"/>
              <a:gd name="connsiteX2" fmla="*/ 2015461 w 2015461"/>
              <a:gd name="connsiteY2" fmla="*/ 16199 h 927020"/>
              <a:gd name="connsiteX3" fmla="*/ 2015461 w 2015461"/>
              <a:gd name="connsiteY3" fmla="*/ 927020 h 927020"/>
              <a:gd name="connsiteX4" fmla="*/ 278810 w 2015461"/>
              <a:gd name="connsiteY4" fmla="*/ 924468 h 927020"/>
              <a:gd name="connsiteX5" fmla="*/ 0 w 2015461"/>
              <a:gd name="connsiteY5" fmla="*/ 16199 h 927020"/>
              <a:gd name="connsiteX0" fmla="*/ 0 w 1736651"/>
              <a:gd name="connsiteY0" fmla="*/ 924468 h 927020"/>
              <a:gd name="connsiteX1" fmla="*/ 252157 w 1736651"/>
              <a:gd name="connsiteY1" fmla="*/ 0 h 927020"/>
              <a:gd name="connsiteX2" fmla="*/ 1736651 w 1736651"/>
              <a:gd name="connsiteY2" fmla="*/ 16199 h 927020"/>
              <a:gd name="connsiteX3" fmla="*/ 1736651 w 1736651"/>
              <a:gd name="connsiteY3" fmla="*/ 927020 h 927020"/>
              <a:gd name="connsiteX4" fmla="*/ 0 w 1736651"/>
              <a:gd name="connsiteY4" fmla="*/ 924468 h 927020"/>
              <a:gd name="connsiteX0" fmla="*/ 0 w 1736651"/>
              <a:gd name="connsiteY0" fmla="*/ 924468 h 927020"/>
              <a:gd name="connsiteX1" fmla="*/ 252157 w 1736651"/>
              <a:gd name="connsiteY1" fmla="*/ 0 h 927020"/>
              <a:gd name="connsiteX2" fmla="*/ 1736651 w 1736651"/>
              <a:gd name="connsiteY2" fmla="*/ 16199 h 927020"/>
              <a:gd name="connsiteX3" fmla="*/ 1736651 w 1736651"/>
              <a:gd name="connsiteY3" fmla="*/ 927020 h 927020"/>
              <a:gd name="connsiteX4" fmla="*/ 0 w 1736651"/>
              <a:gd name="connsiteY4" fmla="*/ 924468 h 927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651" h="927020">
                <a:moveTo>
                  <a:pt x="0" y="924468"/>
                </a:moveTo>
                <a:cubicBezTo>
                  <a:pt x="84052" y="616312"/>
                  <a:pt x="696549" y="202944"/>
                  <a:pt x="252157" y="0"/>
                </a:cubicBezTo>
                <a:lnTo>
                  <a:pt x="1736651" y="16199"/>
                </a:lnTo>
                <a:lnTo>
                  <a:pt x="1736651" y="927020"/>
                </a:lnTo>
                <a:lnTo>
                  <a:pt x="0" y="924468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aphicFrame>
        <p:nvGraphicFramePr>
          <p:cNvPr id="9" name="图表 8"/>
          <p:cNvGraphicFramePr/>
          <p:nvPr/>
        </p:nvGraphicFramePr>
        <p:xfrm>
          <a:off x="6873316" y="1545154"/>
          <a:ext cx="3567064" cy="2378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8035874" y="2200971"/>
            <a:ext cx="12419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新</a:t>
            </a:r>
            <a:endParaRPr lang="en-US" altLang="zh-CN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  <a:p>
            <a:pPr algn="ct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New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12" name="图表 11"/>
          <p:cNvGraphicFramePr/>
          <p:nvPr/>
        </p:nvGraphicFramePr>
        <p:xfrm>
          <a:off x="1751621" y="1545154"/>
          <a:ext cx="3567064" cy="2378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2911637" y="2200116"/>
            <a:ext cx="12419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原</a:t>
            </a:r>
            <a:endParaRPr lang="en-US" altLang="zh-CN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  <a:p>
            <a:pPr algn="ct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old</a:t>
            </a:r>
          </a:p>
        </p:txBody>
      </p:sp>
      <p:sp>
        <p:nvSpPr>
          <p:cNvPr id="16" name="右箭头 15"/>
          <p:cNvSpPr/>
          <p:nvPr/>
        </p:nvSpPr>
        <p:spPr>
          <a:xfrm>
            <a:off x="5509185" y="2365685"/>
            <a:ext cx="1173631" cy="736979"/>
          </a:xfrm>
          <a:prstGeom prst="rightArrow">
            <a:avLst/>
          </a:prstGeom>
          <a:solidFill>
            <a:schemeClr val="bg1"/>
          </a:solidFill>
          <a:ln w="19050">
            <a:noFill/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1FADA2"/>
              </a:solidFill>
              <a:latin typeface="+mj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663747" y="4169111"/>
            <a:ext cx="3742811" cy="1788676"/>
            <a:chOff x="7483989" y="3433235"/>
            <a:chExt cx="3742811" cy="1788676"/>
          </a:xfrm>
        </p:grpSpPr>
        <p:sp>
          <p:nvSpPr>
            <p:cNvPr id="17" name="矩形 16"/>
            <p:cNvSpPr/>
            <p:nvPr/>
          </p:nvSpPr>
          <p:spPr>
            <a:xfrm>
              <a:off x="7483989" y="3858846"/>
              <a:ext cx="3742811" cy="1363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填写制式模板，生成制式委托合同备案书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endParaRPr lang="en-US" altLang="zh-CN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缺点：</a:t>
              </a:r>
              <a:endParaRPr lang="en-US" altLang="zh-CN" sz="1400" b="1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rgbClr val="E52739"/>
                  </a:solidFill>
                  <a:latin typeface="+mn-ea"/>
                </a:rPr>
                <a:t>模板内容固态化，无法灵活使用</a:t>
              </a:r>
              <a:endParaRPr lang="en-US" altLang="zh-CN" sz="1400" dirty="0">
                <a:solidFill>
                  <a:srgbClr val="E52739"/>
                </a:solidFill>
                <a:latin typeface="+mn-ea"/>
              </a:endParaRPr>
            </a:p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rgbClr val="E52739"/>
                  </a:solidFill>
                  <a:latin typeface="+mn-ea"/>
                </a:rPr>
                <a:t>存在二次编制的可能，降低工作效率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7483989" y="3433235"/>
              <a:ext cx="2050552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latin typeface="+mn-ea"/>
                </a:rPr>
                <a:t>系统制式生成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785442" y="4169111"/>
            <a:ext cx="3742811" cy="1788676"/>
            <a:chOff x="7483989" y="3433235"/>
            <a:chExt cx="3742811" cy="1788676"/>
          </a:xfrm>
        </p:grpSpPr>
        <p:sp>
          <p:nvSpPr>
            <p:cNvPr id="20" name="矩形 19"/>
            <p:cNvSpPr/>
            <p:nvPr/>
          </p:nvSpPr>
          <p:spPr>
            <a:xfrm>
              <a:off x="7483989" y="3858846"/>
              <a:ext cx="3742811" cy="1363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直接上传委托合同文件及盖章页扫描件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endParaRPr lang="en-US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优势：</a:t>
              </a:r>
              <a:endParaRPr lang="en-US" altLang="zh-CN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rgbClr val="0070C0"/>
                  </a:solidFill>
                  <a:latin typeface="+mn-ea"/>
                </a:rPr>
                <a:t>合同内容格式不受限，提升编制灵活性</a:t>
              </a:r>
              <a:endParaRPr lang="en-US" altLang="zh-CN" sz="1400" dirty="0">
                <a:solidFill>
                  <a:srgbClr val="0070C0"/>
                </a:solidFill>
                <a:latin typeface="+mn-ea"/>
              </a:endParaRPr>
            </a:p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rgbClr val="0070C0"/>
                  </a:solidFill>
                  <a:latin typeface="+mn-ea"/>
                </a:rPr>
                <a:t>无需二次编制，提高工作效率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7483989" y="3433235"/>
              <a:ext cx="2050552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latin typeface="+mn-ea"/>
                </a:rPr>
                <a:t>用户自行上传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27" name="矩形 26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6197745" y="1247256"/>
                <a:ext cx="34479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委托合同的备案模式</a:t>
                </a: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Entrustment contract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BA962EC8-A564-46C5-B267-CB313BF206CE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41" name="图片 40" descr="图片包含 物体&#10;&#10;描述已自动生成">
              <a:extLst>
                <a:ext uri="{FF2B5EF4-FFF2-40B4-BE49-F238E27FC236}">
                  <a16:creationId xmlns:a16="http://schemas.microsoft.com/office/drawing/2014/main" id="{3D3E18D9-BE7E-476F-AE8B-DC8890A08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42" name="图片 41" descr="图片包含 游戏机, 画&#10;&#10;描述已自动生成">
              <a:extLst>
                <a:ext uri="{FF2B5EF4-FFF2-40B4-BE49-F238E27FC236}">
                  <a16:creationId xmlns:a16="http://schemas.microsoft.com/office/drawing/2014/main" id="{478B8F3F-20F6-4713-A7F0-9B90A5E8A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9ACDB5D7-D44B-4D24-8F79-4D5F995264AD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EC4C171A-0261-499A-963B-D15D458BF5A6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7F0048B4-2B59-4EFE-AC71-E75411B50812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441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Graphic spid="9" grpId="0">
        <p:bldAsOne/>
      </p:bldGraphic>
      <p:bldP spid="11" grpId="0"/>
      <p:bldGraphic spid="12" grpId="0">
        <p:bldAsOne/>
      </p:bldGraphic>
      <p:bldP spid="13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rot="2400000">
            <a:off x="3043856" y="2306076"/>
            <a:ext cx="4147531" cy="5621289"/>
          </a:xfrm>
          <a:custGeom>
            <a:avLst/>
            <a:gdLst>
              <a:gd name="connsiteX0" fmla="*/ 0 w 4147531"/>
              <a:gd name="connsiteY0" fmla="*/ 0 h 5619757"/>
              <a:gd name="connsiteX1" fmla="*/ 4147531 w 4147531"/>
              <a:gd name="connsiteY1" fmla="*/ 0 h 5619757"/>
              <a:gd name="connsiteX2" fmla="*/ 4147531 w 4147531"/>
              <a:gd name="connsiteY2" fmla="*/ 5619757 h 5619757"/>
              <a:gd name="connsiteX3" fmla="*/ 0 w 4147531"/>
              <a:gd name="connsiteY3" fmla="*/ 5619757 h 5619757"/>
              <a:gd name="connsiteX4" fmla="*/ 0 w 4147531"/>
              <a:gd name="connsiteY4" fmla="*/ 0 h 5619757"/>
              <a:gd name="connsiteX0" fmla="*/ 0 w 4147531"/>
              <a:gd name="connsiteY0" fmla="*/ 1532 h 5621289"/>
              <a:gd name="connsiteX1" fmla="*/ 130446 w 4147531"/>
              <a:gd name="connsiteY1" fmla="*/ 0 h 5621289"/>
              <a:gd name="connsiteX2" fmla="*/ 4147531 w 4147531"/>
              <a:gd name="connsiteY2" fmla="*/ 1532 h 5621289"/>
              <a:gd name="connsiteX3" fmla="*/ 4147531 w 4147531"/>
              <a:gd name="connsiteY3" fmla="*/ 5621289 h 5621289"/>
              <a:gd name="connsiteX4" fmla="*/ 0 w 4147531"/>
              <a:gd name="connsiteY4" fmla="*/ 5621289 h 5621289"/>
              <a:gd name="connsiteX5" fmla="*/ 0 w 4147531"/>
              <a:gd name="connsiteY5" fmla="*/ 1532 h 5621289"/>
              <a:gd name="connsiteX0" fmla="*/ 0 w 4147531"/>
              <a:gd name="connsiteY0" fmla="*/ 5621289 h 5621289"/>
              <a:gd name="connsiteX1" fmla="*/ 130446 w 4147531"/>
              <a:gd name="connsiteY1" fmla="*/ 0 h 5621289"/>
              <a:gd name="connsiteX2" fmla="*/ 4147531 w 4147531"/>
              <a:gd name="connsiteY2" fmla="*/ 1532 h 5621289"/>
              <a:gd name="connsiteX3" fmla="*/ 4147531 w 4147531"/>
              <a:gd name="connsiteY3" fmla="*/ 5621289 h 5621289"/>
              <a:gd name="connsiteX4" fmla="*/ 0 w 4147531"/>
              <a:gd name="connsiteY4" fmla="*/ 5621289 h 5621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7531" h="5621289">
                <a:moveTo>
                  <a:pt x="0" y="5621289"/>
                </a:moveTo>
                <a:lnTo>
                  <a:pt x="130446" y="0"/>
                </a:lnTo>
                <a:lnTo>
                  <a:pt x="4147531" y="1532"/>
                </a:lnTo>
                <a:lnTo>
                  <a:pt x="4147531" y="5621289"/>
                </a:lnTo>
                <a:lnTo>
                  <a:pt x="0" y="5621289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5" name="矩形 22"/>
          <p:cNvSpPr/>
          <p:nvPr/>
        </p:nvSpPr>
        <p:spPr>
          <a:xfrm rot="2400000">
            <a:off x="8036768" y="2306076"/>
            <a:ext cx="4147531" cy="5621289"/>
          </a:xfrm>
          <a:custGeom>
            <a:avLst/>
            <a:gdLst>
              <a:gd name="connsiteX0" fmla="*/ 0 w 4147531"/>
              <a:gd name="connsiteY0" fmla="*/ 0 h 5619757"/>
              <a:gd name="connsiteX1" fmla="*/ 4147531 w 4147531"/>
              <a:gd name="connsiteY1" fmla="*/ 0 h 5619757"/>
              <a:gd name="connsiteX2" fmla="*/ 4147531 w 4147531"/>
              <a:gd name="connsiteY2" fmla="*/ 5619757 h 5619757"/>
              <a:gd name="connsiteX3" fmla="*/ 0 w 4147531"/>
              <a:gd name="connsiteY3" fmla="*/ 5619757 h 5619757"/>
              <a:gd name="connsiteX4" fmla="*/ 0 w 4147531"/>
              <a:gd name="connsiteY4" fmla="*/ 0 h 5619757"/>
              <a:gd name="connsiteX0" fmla="*/ 0 w 4147531"/>
              <a:gd name="connsiteY0" fmla="*/ 1532 h 5621289"/>
              <a:gd name="connsiteX1" fmla="*/ 130446 w 4147531"/>
              <a:gd name="connsiteY1" fmla="*/ 0 h 5621289"/>
              <a:gd name="connsiteX2" fmla="*/ 4147531 w 4147531"/>
              <a:gd name="connsiteY2" fmla="*/ 1532 h 5621289"/>
              <a:gd name="connsiteX3" fmla="*/ 4147531 w 4147531"/>
              <a:gd name="connsiteY3" fmla="*/ 5621289 h 5621289"/>
              <a:gd name="connsiteX4" fmla="*/ 0 w 4147531"/>
              <a:gd name="connsiteY4" fmla="*/ 5621289 h 5621289"/>
              <a:gd name="connsiteX5" fmla="*/ 0 w 4147531"/>
              <a:gd name="connsiteY5" fmla="*/ 1532 h 5621289"/>
              <a:gd name="connsiteX0" fmla="*/ 0 w 4147531"/>
              <a:gd name="connsiteY0" fmla="*/ 5621289 h 5621289"/>
              <a:gd name="connsiteX1" fmla="*/ 130446 w 4147531"/>
              <a:gd name="connsiteY1" fmla="*/ 0 h 5621289"/>
              <a:gd name="connsiteX2" fmla="*/ 4147531 w 4147531"/>
              <a:gd name="connsiteY2" fmla="*/ 1532 h 5621289"/>
              <a:gd name="connsiteX3" fmla="*/ 4147531 w 4147531"/>
              <a:gd name="connsiteY3" fmla="*/ 5621289 h 5621289"/>
              <a:gd name="connsiteX4" fmla="*/ 0 w 4147531"/>
              <a:gd name="connsiteY4" fmla="*/ 5621289 h 5621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7531" h="5621289">
                <a:moveTo>
                  <a:pt x="0" y="5621289"/>
                </a:moveTo>
                <a:lnTo>
                  <a:pt x="130446" y="0"/>
                </a:lnTo>
                <a:lnTo>
                  <a:pt x="4147531" y="1532"/>
                </a:lnTo>
                <a:lnTo>
                  <a:pt x="4147531" y="5621289"/>
                </a:lnTo>
                <a:lnTo>
                  <a:pt x="0" y="5621289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22377" y="1721062"/>
            <a:ext cx="3713020" cy="4154131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87341" y="4695002"/>
            <a:ext cx="3383092" cy="1014125"/>
          </a:xfrm>
          <a:prstGeom prst="rect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973945" y="4784656"/>
            <a:ext cx="3238432" cy="816029"/>
            <a:chOff x="7469476" y="3433235"/>
            <a:chExt cx="3238432" cy="816029"/>
          </a:xfrm>
        </p:grpSpPr>
        <p:sp>
          <p:nvSpPr>
            <p:cNvPr id="15" name="矩形 14"/>
            <p:cNvSpPr/>
            <p:nvPr/>
          </p:nvSpPr>
          <p:spPr>
            <a:xfrm>
              <a:off x="7469476" y="3732519"/>
              <a:ext cx="3238432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格式错乱，内容显示不完整</a:t>
              </a:r>
              <a:endParaRPr lang="en-US" altLang="zh-CN" sz="1200" dirty="0">
                <a:solidFill>
                  <a:schemeClr val="bg1"/>
                </a:solidFill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由于传入非法字符导致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404</a:t>
              </a:r>
              <a:endParaRPr lang="zh-CN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自由粘贴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6715291" y="1721062"/>
            <a:ext cx="3713020" cy="4154131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80255" y="4695002"/>
            <a:ext cx="3383092" cy="1014125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966859" y="4784656"/>
            <a:ext cx="3238432" cy="816029"/>
            <a:chOff x="7469476" y="3433235"/>
            <a:chExt cx="3238432" cy="816029"/>
          </a:xfrm>
        </p:grpSpPr>
        <p:sp>
          <p:nvSpPr>
            <p:cNvPr id="21" name="矩形 20"/>
            <p:cNvSpPr/>
            <p:nvPr/>
          </p:nvSpPr>
          <p:spPr>
            <a:xfrm>
              <a:off x="7469476" y="3732519"/>
              <a:ext cx="3238432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采用统一的公告样式</a:t>
              </a:r>
              <a:endParaRPr lang="en-US" altLang="zh-CN" sz="1200" dirty="0">
                <a:solidFill>
                  <a:schemeClr val="bg1"/>
                </a:solidFill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展示的公告内容清晰明确</a:t>
              </a:r>
              <a:endParaRPr lang="en-US" altLang="zh-CN" sz="1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483989" y="3433235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制式生成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27" name="矩形 26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3653004" y="424242"/>
              <a:ext cx="4885992" cy="715632"/>
              <a:chOff x="5402407" y="1247691"/>
              <a:chExt cx="4885992" cy="715632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6089388" y="1247691"/>
                <a:ext cx="345787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招标公告的编辑模式</a:t>
                </a: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Edit mode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9" name="图片占位符 8" descr="手机屏幕截图&#10;&#10;描述已自动生成">
            <a:extLst>
              <a:ext uri="{FF2B5EF4-FFF2-40B4-BE49-F238E27FC236}">
                <a16:creationId xmlns:a16="http://schemas.microsoft.com/office/drawing/2014/main" id="{F9C7A81B-90C5-47BA-B4B8-8193868988C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" r="7717"/>
          <a:stretch>
            <a:fillRect/>
          </a:stretch>
        </p:blipFill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占位符 12" descr="手机屏幕截图&#10;&#10;描述已自动生成">
            <a:extLst>
              <a:ext uri="{FF2B5EF4-FFF2-40B4-BE49-F238E27FC236}">
                <a16:creationId xmlns:a16="http://schemas.microsoft.com/office/drawing/2014/main" id="{561BEF40-B205-4322-8539-5EABFD9B537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9" b="4409"/>
          <a:stretch>
            <a:fillRect/>
          </a:stretch>
        </p:blipFill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id="{A32842C5-3262-4ABB-A5A1-A5E6D495C038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41" name="图片 40" descr="图片包含 物体&#10;&#10;描述已自动生成">
              <a:extLst>
                <a:ext uri="{FF2B5EF4-FFF2-40B4-BE49-F238E27FC236}">
                  <a16:creationId xmlns:a16="http://schemas.microsoft.com/office/drawing/2014/main" id="{A98FFEFC-F6A8-4EB7-9450-E8BF1DCEC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42" name="图片 41" descr="图片包含 游戏机, 画&#10;&#10;描述已自动生成">
              <a:extLst>
                <a:ext uri="{FF2B5EF4-FFF2-40B4-BE49-F238E27FC236}">
                  <a16:creationId xmlns:a16="http://schemas.microsoft.com/office/drawing/2014/main" id="{B1EFF3AA-AC53-4CF7-9B6C-B9A840AC6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41FAE814-3BFF-40F1-B2E5-207CB9CD0358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6E8C100D-2D80-440A-9FAC-F4226364EA71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02AB7251-EAAA-4079-858D-96CEBE302A81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615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4" grpId="0" animBg="1"/>
      <p:bldP spid="8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 rot="2400000">
            <a:off x="2459619" y="2118487"/>
            <a:ext cx="2298073" cy="1587017"/>
          </a:xfrm>
          <a:custGeom>
            <a:avLst/>
            <a:gdLst>
              <a:gd name="connsiteX0" fmla="*/ 0 w 2618699"/>
              <a:gd name="connsiteY0" fmla="*/ 0 h 1578492"/>
              <a:gd name="connsiteX1" fmla="*/ 2618699 w 2618699"/>
              <a:gd name="connsiteY1" fmla="*/ 0 h 1578492"/>
              <a:gd name="connsiteX2" fmla="*/ 2618699 w 2618699"/>
              <a:gd name="connsiteY2" fmla="*/ 1578492 h 1578492"/>
              <a:gd name="connsiteX3" fmla="*/ 0 w 2618699"/>
              <a:gd name="connsiteY3" fmla="*/ 1578492 h 1578492"/>
              <a:gd name="connsiteX4" fmla="*/ 0 w 2618699"/>
              <a:gd name="connsiteY4" fmla="*/ 0 h 1578492"/>
              <a:gd name="connsiteX0" fmla="*/ 0 w 2618699"/>
              <a:gd name="connsiteY0" fmla="*/ 2254 h 1580746"/>
              <a:gd name="connsiteX1" fmla="*/ 320626 w 2618699"/>
              <a:gd name="connsiteY1" fmla="*/ 0 h 1580746"/>
              <a:gd name="connsiteX2" fmla="*/ 2618699 w 2618699"/>
              <a:gd name="connsiteY2" fmla="*/ 2254 h 1580746"/>
              <a:gd name="connsiteX3" fmla="*/ 2618699 w 2618699"/>
              <a:gd name="connsiteY3" fmla="*/ 1580746 h 1580746"/>
              <a:gd name="connsiteX4" fmla="*/ 0 w 2618699"/>
              <a:gd name="connsiteY4" fmla="*/ 1580746 h 1580746"/>
              <a:gd name="connsiteX5" fmla="*/ 0 w 2618699"/>
              <a:gd name="connsiteY5" fmla="*/ 2254 h 1580746"/>
              <a:gd name="connsiteX0" fmla="*/ 0 w 2618699"/>
              <a:gd name="connsiteY0" fmla="*/ 2254 h 1587017"/>
              <a:gd name="connsiteX1" fmla="*/ 320626 w 2618699"/>
              <a:gd name="connsiteY1" fmla="*/ 0 h 1587017"/>
              <a:gd name="connsiteX2" fmla="*/ 2618699 w 2618699"/>
              <a:gd name="connsiteY2" fmla="*/ 2254 h 1587017"/>
              <a:gd name="connsiteX3" fmla="*/ 2618699 w 2618699"/>
              <a:gd name="connsiteY3" fmla="*/ 1580746 h 1587017"/>
              <a:gd name="connsiteX4" fmla="*/ 570534 w 2618699"/>
              <a:gd name="connsiteY4" fmla="*/ 1587017 h 1587017"/>
              <a:gd name="connsiteX5" fmla="*/ 0 w 2618699"/>
              <a:gd name="connsiteY5" fmla="*/ 1580746 h 1587017"/>
              <a:gd name="connsiteX6" fmla="*/ 0 w 2618699"/>
              <a:gd name="connsiteY6" fmla="*/ 2254 h 1587017"/>
              <a:gd name="connsiteX0" fmla="*/ 0 w 2618699"/>
              <a:gd name="connsiteY0" fmla="*/ 2254 h 1587017"/>
              <a:gd name="connsiteX1" fmla="*/ 320626 w 2618699"/>
              <a:gd name="connsiteY1" fmla="*/ 0 h 1587017"/>
              <a:gd name="connsiteX2" fmla="*/ 2618699 w 2618699"/>
              <a:gd name="connsiteY2" fmla="*/ 2254 h 1587017"/>
              <a:gd name="connsiteX3" fmla="*/ 2618699 w 2618699"/>
              <a:gd name="connsiteY3" fmla="*/ 1580746 h 1587017"/>
              <a:gd name="connsiteX4" fmla="*/ 570534 w 2618699"/>
              <a:gd name="connsiteY4" fmla="*/ 1587017 h 1587017"/>
              <a:gd name="connsiteX5" fmla="*/ 0 w 2618699"/>
              <a:gd name="connsiteY5" fmla="*/ 2254 h 1587017"/>
              <a:gd name="connsiteX0" fmla="*/ 249908 w 2298073"/>
              <a:gd name="connsiteY0" fmla="*/ 1587017 h 1587017"/>
              <a:gd name="connsiteX1" fmla="*/ 0 w 2298073"/>
              <a:gd name="connsiteY1" fmla="*/ 0 h 1587017"/>
              <a:gd name="connsiteX2" fmla="*/ 2298073 w 2298073"/>
              <a:gd name="connsiteY2" fmla="*/ 2254 h 1587017"/>
              <a:gd name="connsiteX3" fmla="*/ 2298073 w 2298073"/>
              <a:gd name="connsiteY3" fmla="*/ 1580746 h 1587017"/>
              <a:gd name="connsiteX4" fmla="*/ 249908 w 2298073"/>
              <a:gd name="connsiteY4" fmla="*/ 1587017 h 158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8073" h="1587017">
                <a:moveTo>
                  <a:pt x="249908" y="1587017"/>
                </a:moveTo>
                <a:lnTo>
                  <a:pt x="0" y="0"/>
                </a:lnTo>
                <a:lnTo>
                  <a:pt x="2298073" y="2254"/>
                </a:lnTo>
                <a:lnTo>
                  <a:pt x="2298073" y="1580746"/>
                </a:lnTo>
                <a:lnTo>
                  <a:pt x="249908" y="1587017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62" name="矩形 59"/>
          <p:cNvSpPr/>
          <p:nvPr/>
        </p:nvSpPr>
        <p:spPr>
          <a:xfrm rot="2400000">
            <a:off x="4113383" y="3062992"/>
            <a:ext cx="2298073" cy="1587017"/>
          </a:xfrm>
          <a:custGeom>
            <a:avLst/>
            <a:gdLst>
              <a:gd name="connsiteX0" fmla="*/ 0 w 2618699"/>
              <a:gd name="connsiteY0" fmla="*/ 0 h 1578492"/>
              <a:gd name="connsiteX1" fmla="*/ 2618699 w 2618699"/>
              <a:gd name="connsiteY1" fmla="*/ 0 h 1578492"/>
              <a:gd name="connsiteX2" fmla="*/ 2618699 w 2618699"/>
              <a:gd name="connsiteY2" fmla="*/ 1578492 h 1578492"/>
              <a:gd name="connsiteX3" fmla="*/ 0 w 2618699"/>
              <a:gd name="connsiteY3" fmla="*/ 1578492 h 1578492"/>
              <a:gd name="connsiteX4" fmla="*/ 0 w 2618699"/>
              <a:gd name="connsiteY4" fmla="*/ 0 h 1578492"/>
              <a:gd name="connsiteX0" fmla="*/ 0 w 2618699"/>
              <a:gd name="connsiteY0" fmla="*/ 2254 h 1580746"/>
              <a:gd name="connsiteX1" fmla="*/ 320626 w 2618699"/>
              <a:gd name="connsiteY1" fmla="*/ 0 h 1580746"/>
              <a:gd name="connsiteX2" fmla="*/ 2618699 w 2618699"/>
              <a:gd name="connsiteY2" fmla="*/ 2254 h 1580746"/>
              <a:gd name="connsiteX3" fmla="*/ 2618699 w 2618699"/>
              <a:gd name="connsiteY3" fmla="*/ 1580746 h 1580746"/>
              <a:gd name="connsiteX4" fmla="*/ 0 w 2618699"/>
              <a:gd name="connsiteY4" fmla="*/ 1580746 h 1580746"/>
              <a:gd name="connsiteX5" fmla="*/ 0 w 2618699"/>
              <a:gd name="connsiteY5" fmla="*/ 2254 h 1580746"/>
              <a:gd name="connsiteX0" fmla="*/ 0 w 2618699"/>
              <a:gd name="connsiteY0" fmla="*/ 2254 h 1587017"/>
              <a:gd name="connsiteX1" fmla="*/ 320626 w 2618699"/>
              <a:gd name="connsiteY1" fmla="*/ 0 h 1587017"/>
              <a:gd name="connsiteX2" fmla="*/ 2618699 w 2618699"/>
              <a:gd name="connsiteY2" fmla="*/ 2254 h 1587017"/>
              <a:gd name="connsiteX3" fmla="*/ 2618699 w 2618699"/>
              <a:gd name="connsiteY3" fmla="*/ 1580746 h 1587017"/>
              <a:gd name="connsiteX4" fmla="*/ 570534 w 2618699"/>
              <a:gd name="connsiteY4" fmla="*/ 1587017 h 1587017"/>
              <a:gd name="connsiteX5" fmla="*/ 0 w 2618699"/>
              <a:gd name="connsiteY5" fmla="*/ 1580746 h 1587017"/>
              <a:gd name="connsiteX6" fmla="*/ 0 w 2618699"/>
              <a:gd name="connsiteY6" fmla="*/ 2254 h 1587017"/>
              <a:gd name="connsiteX0" fmla="*/ 0 w 2618699"/>
              <a:gd name="connsiteY0" fmla="*/ 2254 h 1587017"/>
              <a:gd name="connsiteX1" fmla="*/ 320626 w 2618699"/>
              <a:gd name="connsiteY1" fmla="*/ 0 h 1587017"/>
              <a:gd name="connsiteX2" fmla="*/ 2618699 w 2618699"/>
              <a:gd name="connsiteY2" fmla="*/ 2254 h 1587017"/>
              <a:gd name="connsiteX3" fmla="*/ 2618699 w 2618699"/>
              <a:gd name="connsiteY3" fmla="*/ 1580746 h 1587017"/>
              <a:gd name="connsiteX4" fmla="*/ 570534 w 2618699"/>
              <a:gd name="connsiteY4" fmla="*/ 1587017 h 1587017"/>
              <a:gd name="connsiteX5" fmla="*/ 0 w 2618699"/>
              <a:gd name="connsiteY5" fmla="*/ 2254 h 1587017"/>
              <a:gd name="connsiteX0" fmla="*/ 249908 w 2298073"/>
              <a:gd name="connsiteY0" fmla="*/ 1587017 h 1587017"/>
              <a:gd name="connsiteX1" fmla="*/ 0 w 2298073"/>
              <a:gd name="connsiteY1" fmla="*/ 0 h 1587017"/>
              <a:gd name="connsiteX2" fmla="*/ 2298073 w 2298073"/>
              <a:gd name="connsiteY2" fmla="*/ 2254 h 1587017"/>
              <a:gd name="connsiteX3" fmla="*/ 2298073 w 2298073"/>
              <a:gd name="connsiteY3" fmla="*/ 1580746 h 1587017"/>
              <a:gd name="connsiteX4" fmla="*/ 249908 w 2298073"/>
              <a:gd name="connsiteY4" fmla="*/ 1587017 h 158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8073" h="1587017">
                <a:moveTo>
                  <a:pt x="249908" y="1587017"/>
                </a:moveTo>
                <a:lnTo>
                  <a:pt x="0" y="0"/>
                </a:lnTo>
                <a:lnTo>
                  <a:pt x="2298073" y="2254"/>
                </a:lnTo>
                <a:lnTo>
                  <a:pt x="2298073" y="1580746"/>
                </a:lnTo>
                <a:lnTo>
                  <a:pt x="249908" y="1587017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63" name="矩形 59"/>
          <p:cNvSpPr/>
          <p:nvPr/>
        </p:nvSpPr>
        <p:spPr>
          <a:xfrm rot="2400000">
            <a:off x="7374462" y="3062992"/>
            <a:ext cx="2298073" cy="1587017"/>
          </a:xfrm>
          <a:custGeom>
            <a:avLst/>
            <a:gdLst>
              <a:gd name="connsiteX0" fmla="*/ 0 w 2618699"/>
              <a:gd name="connsiteY0" fmla="*/ 0 h 1578492"/>
              <a:gd name="connsiteX1" fmla="*/ 2618699 w 2618699"/>
              <a:gd name="connsiteY1" fmla="*/ 0 h 1578492"/>
              <a:gd name="connsiteX2" fmla="*/ 2618699 w 2618699"/>
              <a:gd name="connsiteY2" fmla="*/ 1578492 h 1578492"/>
              <a:gd name="connsiteX3" fmla="*/ 0 w 2618699"/>
              <a:gd name="connsiteY3" fmla="*/ 1578492 h 1578492"/>
              <a:gd name="connsiteX4" fmla="*/ 0 w 2618699"/>
              <a:gd name="connsiteY4" fmla="*/ 0 h 1578492"/>
              <a:gd name="connsiteX0" fmla="*/ 0 w 2618699"/>
              <a:gd name="connsiteY0" fmla="*/ 2254 h 1580746"/>
              <a:gd name="connsiteX1" fmla="*/ 320626 w 2618699"/>
              <a:gd name="connsiteY1" fmla="*/ 0 h 1580746"/>
              <a:gd name="connsiteX2" fmla="*/ 2618699 w 2618699"/>
              <a:gd name="connsiteY2" fmla="*/ 2254 h 1580746"/>
              <a:gd name="connsiteX3" fmla="*/ 2618699 w 2618699"/>
              <a:gd name="connsiteY3" fmla="*/ 1580746 h 1580746"/>
              <a:gd name="connsiteX4" fmla="*/ 0 w 2618699"/>
              <a:gd name="connsiteY4" fmla="*/ 1580746 h 1580746"/>
              <a:gd name="connsiteX5" fmla="*/ 0 w 2618699"/>
              <a:gd name="connsiteY5" fmla="*/ 2254 h 1580746"/>
              <a:gd name="connsiteX0" fmla="*/ 0 w 2618699"/>
              <a:gd name="connsiteY0" fmla="*/ 2254 h 1587017"/>
              <a:gd name="connsiteX1" fmla="*/ 320626 w 2618699"/>
              <a:gd name="connsiteY1" fmla="*/ 0 h 1587017"/>
              <a:gd name="connsiteX2" fmla="*/ 2618699 w 2618699"/>
              <a:gd name="connsiteY2" fmla="*/ 2254 h 1587017"/>
              <a:gd name="connsiteX3" fmla="*/ 2618699 w 2618699"/>
              <a:gd name="connsiteY3" fmla="*/ 1580746 h 1587017"/>
              <a:gd name="connsiteX4" fmla="*/ 570534 w 2618699"/>
              <a:gd name="connsiteY4" fmla="*/ 1587017 h 1587017"/>
              <a:gd name="connsiteX5" fmla="*/ 0 w 2618699"/>
              <a:gd name="connsiteY5" fmla="*/ 1580746 h 1587017"/>
              <a:gd name="connsiteX6" fmla="*/ 0 w 2618699"/>
              <a:gd name="connsiteY6" fmla="*/ 2254 h 1587017"/>
              <a:gd name="connsiteX0" fmla="*/ 0 w 2618699"/>
              <a:gd name="connsiteY0" fmla="*/ 2254 h 1587017"/>
              <a:gd name="connsiteX1" fmla="*/ 320626 w 2618699"/>
              <a:gd name="connsiteY1" fmla="*/ 0 h 1587017"/>
              <a:gd name="connsiteX2" fmla="*/ 2618699 w 2618699"/>
              <a:gd name="connsiteY2" fmla="*/ 2254 h 1587017"/>
              <a:gd name="connsiteX3" fmla="*/ 2618699 w 2618699"/>
              <a:gd name="connsiteY3" fmla="*/ 1580746 h 1587017"/>
              <a:gd name="connsiteX4" fmla="*/ 570534 w 2618699"/>
              <a:gd name="connsiteY4" fmla="*/ 1587017 h 1587017"/>
              <a:gd name="connsiteX5" fmla="*/ 0 w 2618699"/>
              <a:gd name="connsiteY5" fmla="*/ 2254 h 1587017"/>
              <a:gd name="connsiteX0" fmla="*/ 249908 w 2298073"/>
              <a:gd name="connsiteY0" fmla="*/ 1587017 h 1587017"/>
              <a:gd name="connsiteX1" fmla="*/ 0 w 2298073"/>
              <a:gd name="connsiteY1" fmla="*/ 0 h 1587017"/>
              <a:gd name="connsiteX2" fmla="*/ 2298073 w 2298073"/>
              <a:gd name="connsiteY2" fmla="*/ 2254 h 1587017"/>
              <a:gd name="connsiteX3" fmla="*/ 2298073 w 2298073"/>
              <a:gd name="connsiteY3" fmla="*/ 1580746 h 1587017"/>
              <a:gd name="connsiteX4" fmla="*/ 249908 w 2298073"/>
              <a:gd name="connsiteY4" fmla="*/ 1587017 h 158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8073" h="1587017">
                <a:moveTo>
                  <a:pt x="249908" y="1587017"/>
                </a:moveTo>
                <a:lnTo>
                  <a:pt x="0" y="0"/>
                </a:lnTo>
                <a:lnTo>
                  <a:pt x="2298073" y="2254"/>
                </a:lnTo>
                <a:lnTo>
                  <a:pt x="2298073" y="1580746"/>
                </a:lnTo>
                <a:lnTo>
                  <a:pt x="249908" y="1587017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64" name="矩形 59"/>
          <p:cNvSpPr/>
          <p:nvPr/>
        </p:nvSpPr>
        <p:spPr>
          <a:xfrm rot="2400000">
            <a:off x="9011466" y="2118487"/>
            <a:ext cx="2298073" cy="1587017"/>
          </a:xfrm>
          <a:custGeom>
            <a:avLst/>
            <a:gdLst>
              <a:gd name="connsiteX0" fmla="*/ 0 w 2618699"/>
              <a:gd name="connsiteY0" fmla="*/ 0 h 1578492"/>
              <a:gd name="connsiteX1" fmla="*/ 2618699 w 2618699"/>
              <a:gd name="connsiteY1" fmla="*/ 0 h 1578492"/>
              <a:gd name="connsiteX2" fmla="*/ 2618699 w 2618699"/>
              <a:gd name="connsiteY2" fmla="*/ 1578492 h 1578492"/>
              <a:gd name="connsiteX3" fmla="*/ 0 w 2618699"/>
              <a:gd name="connsiteY3" fmla="*/ 1578492 h 1578492"/>
              <a:gd name="connsiteX4" fmla="*/ 0 w 2618699"/>
              <a:gd name="connsiteY4" fmla="*/ 0 h 1578492"/>
              <a:gd name="connsiteX0" fmla="*/ 0 w 2618699"/>
              <a:gd name="connsiteY0" fmla="*/ 2254 h 1580746"/>
              <a:gd name="connsiteX1" fmla="*/ 320626 w 2618699"/>
              <a:gd name="connsiteY1" fmla="*/ 0 h 1580746"/>
              <a:gd name="connsiteX2" fmla="*/ 2618699 w 2618699"/>
              <a:gd name="connsiteY2" fmla="*/ 2254 h 1580746"/>
              <a:gd name="connsiteX3" fmla="*/ 2618699 w 2618699"/>
              <a:gd name="connsiteY3" fmla="*/ 1580746 h 1580746"/>
              <a:gd name="connsiteX4" fmla="*/ 0 w 2618699"/>
              <a:gd name="connsiteY4" fmla="*/ 1580746 h 1580746"/>
              <a:gd name="connsiteX5" fmla="*/ 0 w 2618699"/>
              <a:gd name="connsiteY5" fmla="*/ 2254 h 1580746"/>
              <a:gd name="connsiteX0" fmla="*/ 0 w 2618699"/>
              <a:gd name="connsiteY0" fmla="*/ 2254 h 1587017"/>
              <a:gd name="connsiteX1" fmla="*/ 320626 w 2618699"/>
              <a:gd name="connsiteY1" fmla="*/ 0 h 1587017"/>
              <a:gd name="connsiteX2" fmla="*/ 2618699 w 2618699"/>
              <a:gd name="connsiteY2" fmla="*/ 2254 h 1587017"/>
              <a:gd name="connsiteX3" fmla="*/ 2618699 w 2618699"/>
              <a:gd name="connsiteY3" fmla="*/ 1580746 h 1587017"/>
              <a:gd name="connsiteX4" fmla="*/ 570534 w 2618699"/>
              <a:gd name="connsiteY4" fmla="*/ 1587017 h 1587017"/>
              <a:gd name="connsiteX5" fmla="*/ 0 w 2618699"/>
              <a:gd name="connsiteY5" fmla="*/ 1580746 h 1587017"/>
              <a:gd name="connsiteX6" fmla="*/ 0 w 2618699"/>
              <a:gd name="connsiteY6" fmla="*/ 2254 h 1587017"/>
              <a:gd name="connsiteX0" fmla="*/ 0 w 2618699"/>
              <a:gd name="connsiteY0" fmla="*/ 2254 h 1587017"/>
              <a:gd name="connsiteX1" fmla="*/ 320626 w 2618699"/>
              <a:gd name="connsiteY1" fmla="*/ 0 h 1587017"/>
              <a:gd name="connsiteX2" fmla="*/ 2618699 w 2618699"/>
              <a:gd name="connsiteY2" fmla="*/ 2254 h 1587017"/>
              <a:gd name="connsiteX3" fmla="*/ 2618699 w 2618699"/>
              <a:gd name="connsiteY3" fmla="*/ 1580746 h 1587017"/>
              <a:gd name="connsiteX4" fmla="*/ 570534 w 2618699"/>
              <a:gd name="connsiteY4" fmla="*/ 1587017 h 1587017"/>
              <a:gd name="connsiteX5" fmla="*/ 0 w 2618699"/>
              <a:gd name="connsiteY5" fmla="*/ 2254 h 1587017"/>
              <a:gd name="connsiteX0" fmla="*/ 249908 w 2298073"/>
              <a:gd name="connsiteY0" fmla="*/ 1587017 h 1587017"/>
              <a:gd name="connsiteX1" fmla="*/ 0 w 2298073"/>
              <a:gd name="connsiteY1" fmla="*/ 0 h 1587017"/>
              <a:gd name="connsiteX2" fmla="*/ 2298073 w 2298073"/>
              <a:gd name="connsiteY2" fmla="*/ 2254 h 1587017"/>
              <a:gd name="connsiteX3" fmla="*/ 2298073 w 2298073"/>
              <a:gd name="connsiteY3" fmla="*/ 1580746 h 1587017"/>
              <a:gd name="connsiteX4" fmla="*/ 249908 w 2298073"/>
              <a:gd name="connsiteY4" fmla="*/ 1587017 h 158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8073" h="1587017">
                <a:moveTo>
                  <a:pt x="249908" y="1587017"/>
                </a:moveTo>
                <a:lnTo>
                  <a:pt x="0" y="0"/>
                </a:lnTo>
                <a:lnTo>
                  <a:pt x="2298073" y="2254"/>
                </a:lnTo>
                <a:lnTo>
                  <a:pt x="2298073" y="1580746"/>
                </a:lnTo>
                <a:lnTo>
                  <a:pt x="249908" y="1587017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65" name="矩形 59"/>
          <p:cNvSpPr/>
          <p:nvPr/>
        </p:nvSpPr>
        <p:spPr>
          <a:xfrm rot="2400000">
            <a:off x="5734554" y="2118487"/>
            <a:ext cx="2298073" cy="1587017"/>
          </a:xfrm>
          <a:custGeom>
            <a:avLst/>
            <a:gdLst>
              <a:gd name="connsiteX0" fmla="*/ 0 w 2618699"/>
              <a:gd name="connsiteY0" fmla="*/ 0 h 1578492"/>
              <a:gd name="connsiteX1" fmla="*/ 2618699 w 2618699"/>
              <a:gd name="connsiteY1" fmla="*/ 0 h 1578492"/>
              <a:gd name="connsiteX2" fmla="*/ 2618699 w 2618699"/>
              <a:gd name="connsiteY2" fmla="*/ 1578492 h 1578492"/>
              <a:gd name="connsiteX3" fmla="*/ 0 w 2618699"/>
              <a:gd name="connsiteY3" fmla="*/ 1578492 h 1578492"/>
              <a:gd name="connsiteX4" fmla="*/ 0 w 2618699"/>
              <a:gd name="connsiteY4" fmla="*/ 0 h 1578492"/>
              <a:gd name="connsiteX0" fmla="*/ 0 w 2618699"/>
              <a:gd name="connsiteY0" fmla="*/ 2254 h 1580746"/>
              <a:gd name="connsiteX1" fmla="*/ 320626 w 2618699"/>
              <a:gd name="connsiteY1" fmla="*/ 0 h 1580746"/>
              <a:gd name="connsiteX2" fmla="*/ 2618699 w 2618699"/>
              <a:gd name="connsiteY2" fmla="*/ 2254 h 1580746"/>
              <a:gd name="connsiteX3" fmla="*/ 2618699 w 2618699"/>
              <a:gd name="connsiteY3" fmla="*/ 1580746 h 1580746"/>
              <a:gd name="connsiteX4" fmla="*/ 0 w 2618699"/>
              <a:gd name="connsiteY4" fmla="*/ 1580746 h 1580746"/>
              <a:gd name="connsiteX5" fmla="*/ 0 w 2618699"/>
              <a:gd name="connsiteY5" fmla="*/ 2254 h 1580746"/>
              <a:gd name="connsiteX0" fmla="*/ 0 w 2618699"/>
              <a:gd name="connsiteY0" fmla="*/ 2254 h 1587017"/>
              <a:gd name="connsiteX1" fmla="*/ 320626 w 2618699"/>
              <a:gd name="connsiteY1" fmla="*/ 0 h 1587017"/>
              <a:gd name="connsiteX2" fmla="*/ 2618699 w 2618699"/>
              <a:gd name="connsiteY2" fmla="*/ 2254 h 1587017"/>
              <a:gd name="connsiteX3" fmla="*/ 2618699 w 2618699"/>
              <a:gd name="connsiteY3" fmla="*/ 1580746 h 1587017"/>
              <a:gd name="connsiteX4" fmla="*/ 570534 w 2618699"/>
              <a:gd name="connsiteY4" fmla="*/ 1587017 h 1587017"/>
              <a:gd name="connsiteX5" fmla="*/ 0 w 2618699"/>
              <a:gd name="connsiteY5" fmla="*/ 1580746 h 1587017"/>
              <a:gd name="connsiteX6" fmla="*/ 0 w 2618699"/>
              <a:gd name="connsiteY6" fmla="*/ 2254 h 1587017"/>
              <a:gd name="connsiteX0" fmla="*/ 0 w 2618699"/>
              <a:gd name="connsiteY0" fmla="*/ 2254 h 1587017"/>
              <a:gd name="connsiteX1" fmla="*/ 320626 w 2618699"/>
              <a:gd name="connsiteY1" fmla="*/ 0 h 1587017"/>
              <a:gd name="connsiteX2" fmla="*/ 2618699 w 2618699"/>
              <a:gd name="connsiteY2" fmla="*/ 2254 h 1587017"/>
              <a:gd name="connsiteX3" fmla="*/ 2618699 w 2618699"/>
              <a:gd name="connsiteY3" fmla="*/ 1580746 h 1587017"/>
              <a:gd name="connsiteX4" fmla="*/ 570534 w 2618699"/>
              <a:gd name="connsiteY4" fmla="*/ 1587017 h 1587017"/>
              <a:gd name="connsiteX5" fmla="*/ 0 w 2618699"/>
              <a:gd name="connsiteY5" fmla="*/ 2254 h 1587017"/>
              <a:gd name="connsiteX0" fmla="*/ 249908 w 2298073"/>
              <a:gd name="connsiteY0" fmla="*/ 1587017 h 1587017"/>
              <a:gd name="connsiteX1" fmla="*/ 0 w 2298073"/>
              <a:gd name="connsiteY1" fmla="*/ 0 h 1587017"/>
              <a:gd name="connsiteX2" fmla="*/ 2298073 w 2298073"/>
              <a:gd name="connsiteY2" fmla="*/ 2254 h 1587017"/>
              <a:gd name="connsiteX3" fmla="*/ 2298073 w 2298073"/>
              <a:gd name="connsiteY3" fmla="*/ 1580746 h 1587017"/>
              <a:gd name="connsiteX4" fmla="*/ 249908 w 2298073"/>
              <a:gd name="connsiteY4" fmla="*/ 1587017 h 158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8073" h="1587017">
                <a:moveTo>
                  <a:pt x="249908" y="1587017"/>
                </a:moveTo>
                <a:lnTo>
                  <a:pt x="0" y="0"/>
                </a:lnTo>
                <a:lnTo>
                  <a:pt x="2298073" y="2254"/>
                </a:lnTo>
                <a:lnTo>
                  <a:pt x="2298073" y="1580746"/>
                </a:lnTo>
                <a:lnTo>
                  <a:pt x="249908" y="1587017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>
            <a:off x="8551966" y="1565931"/>
            <a:ext cx="1645539" cy="1395579"/>
          </a:xfrm>
          <a:custGeom>
            <a:avLst/>
            <a:gdLst>
              <a:gd name="T0" fmla="*/ 4479 w 4516"/>
              <a:gd name="T1" fmla="*/ 2074 h 3947"/>
              <a:gd name="T2" fmla="*/ 3967 w 4516"/>
              <a:gd name="T3" fmla="*/ 2960 h 3947"/>
              <a:gd name="T4" fmla="*/ 3455 w 4516"/>
              <a:gd name="T5" fmla="*/ 3847 h 3947"/>
              <a:gd name="T6" fmla="*/ 3282 w 4516"/>
              <a:gd name="T7" fmla="*/ 3947 h 3947"/>
              <a:gd name="T8" fmla="*/ 2258 w 4516"/>
              <a:gd name="T9" fmla="*/ 3947 h 3947"/>
              <a:gd name="T10" fmla="*/ 1234 w 4516"/>
              <a:gd name="T11" fmla="*/ 3947 h 3947"/>
              <a:gd name="T12" fmla="*/ 1061 w 4516"/>
              <a:gd name="T13" fmla="*/ 3847 h 3947"/>
              <a:gd name="T14" fmla="*/ 549 w 4516"/>
              <a:gd name="T15" fmla="*/ 2960 h 3947"/>
              <a:gd name="T16" fmla="*/ 37 w 4516"/>
              <a:gd name="T17" fmla="*/ 2074 h 3947"/>
              <a:gd name="T18" fmla="*/ 37 w 4516"/>
              <a:gd name="T19" fmla="*/ 1874 h 3947"/>
              <a:gd name="T20" fmla="*/ 549 w 4516"/>
              <a:gd name="T21" fmla="*/ 987 h 3947"/>
              <a:gd name="T22" fmla="*/ 1061 w 4516"/>
              <a:gd name="T23" fmla="*/ 100 h 3947"/>
              <a:gd name="T24" fmla="*/ 1234 w 4516"/>
              <a:gd name="T25" fmla="*/ 0 h 3947"/>
              <a:gd name="T26" fmla="*/ 2258 w 4516"/>
              <a:gd name="T27" fmla="*/ 0 h 3947"/>
              <a:gd name="T28" fmla="*/ 3282 w 4516"/>
              <a:gd name="T29" fmla="*/ 0 h 3947"/>
              <a:gd name="T30" fmla="*/ 3455 w 4516"/>
              <a:gd name="T31" fmla="*/ 100 h 3947"/>
              <a:gd name="T32" fmla="*/ 3967 w 4516"/>
              <a:gd name="T33" fmla="*/ 987 h 3947"/>
              <a:gd name="T34" fmla="*/ 4479 w 4516"/>
              <a:gd name="T35" fmla="*/ 1874 h 3947"/>
              <a:gd name="T36" fmla="*/ 4479 w 4516"/>
              <a:gd name="T37" fmla="*/ 2074 h 3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16" h="3947">
                <a:moveTo>
                  <a:pt x="4479" y="2074"/>
                </a:moveTo>
                <a:lnTo>
                  <a:pt x="3967" y="2960"/>
                </a:lnTo>
                <a:lnTo>
                  <a:pt x="3455" y="3847"/>
                </a:lnTo>
                <a:cubicBezTo>
                  <a:pt x="3418" y="3911"/>
                  <a:pt x="3355" y="3947"/>
                  <a:pt x="3282" y="3947"/>
                </a:cubicBezTo>
                <a:lnTo>
                  <a:pt x="2258" y="3947"/>
                </a:lnTo>
                <a:lnTo>
                  <a:pt x="1234" y="3947"/>
                </a:lnTo>
                <a:cubicBezTo>
                  <a:pt x="1160" y="3947"/>
                  <a:pt x="1097" y="3911"/>
                  <a:pt x="1061" y="3847"/>
                </a:cubicBezTo>
                <a:lnTo>
                  <a:pt x="549" y="2960"/>
                </a:lnTo>
                <a:lnTo>
                  <a:pt x="37" y="2074"/>
                </a:lnTo>
                <a:cubicBezTo>
                  <a:pt x="0" y="2010"/>
                  <a:pt x="0" y="1937"/>
                  <a:pt x="37" y="1874"/>
                </a:cubicBezTo>
                <a:lnTo>
                  <a:pt x="549" y="987"/>
                </a:lnTo>
                <a:lnTo>
                  <a:pt x="1061" y="100"/>
                </a:lnTo>
                <a:cubicBezTo>
                  <a:pt x="1097" y="36"/>
                  <a:pt x="1160" y="0"/>
                  <a:pt x="1234" y="0"/>
                </a:cubicBezTo>
                <a:lnTo>
                  <a:pt x="2258" y="0"/>
                </a:lnTo>
                <a:lnTo>
                  <a:pt x="3282" y="0"/>
                </a:lnTo>
                <a:cubicBezTo>
                  <a:pt x="3355" y="0"/>
                  <a:pt x="3418" y="36"/>
                  <a:pt x="3455" y="100"/>
                </a:cubicBezTo>
                <a:lnTo>
                  <a:pt x="3967" y="987"/>
                </a:lnTo>
                <a:lnTo>
                  <a:pt x="4479" y="1874"/>
                </a:lnTo>
                <a:cubicBezTo>
                  <a:pt x="4516" y="1937"/>
                  <a:pt x="4516" y="2010"/>
                  <a:pt x="4479" y="2074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280487" y="1575086"/>
            <a:ext cx="1645539" cy="1395580"/>
          </a:xfrm>
          <a:custGeom>
            <a:avLst/>
            <a:gdLst>
              <a:gd name="T0" fmla="*/ 4479 w 4516"/>
              <a:gd name="T1" fmla="*/ 2074 h 3947"/>
              <a:gd name="T2" fmla="*/ 3967 w 4516"/>
              <a:gd name="T3" fmla="*/ 2960 h 3947"/>
              <a:gd name="T4" fmla="*/ 3455 w 4516"/>
              <a:gd name="T5" fmla="*/ 3847 h 3947"/>
              <a:gd name="T6" fmla="*/ 3282 w 4516"/>
              <a:gd name="T7" fmla="*/ 3947 h 3947"/>
              <a:gd name="T8" fmla="*/ 2258 w 4516"/>
              <a:gd name="T9" fmla="*/ 3947 h 3947"/>
              <a:gd name="T10" fmla="*/ 1234 w 4516"/>
              <a:gd name="T11" fmla="*/ 3947 h 3947"/>
              <a:gd name="T12" fmla="*/ 1061 w 4516"/>
              <a:gd name="T13" fmla="*/ 3847 h 3947"/>
              <a:gd name="T14" fmla="*/ 549 w 4516"/>
              <a:gd name="T15" fmla="*/ 2960 h 3947"/>
              <a:gd name="T16" fmla="*/ 37 w 4516"/>
              <a:gd name="T17" fmla="*/ 2074 h 3947"/>
              <a:gd name="T18" fmla="*/ 37 w 4516"/>
              <a:gd name="T19" fmla="*/ 1874 h 3947"/>
              <a:gd name="T20" fmla="*/ 549 w 4516"/>
              <a:gd name="T21" fmla="*/ 987 h 3947"/>
              <a:gd name="T22" fmla="*/ 1061 w 4516"/>
              <a:gd name="T23" fmla="*/ 100 h 3947"/>
              <a:gd name="T24" fmla="*/ 1234 w 4516"/>
              <a:gd name="T25" fmla="*/ 0 h 3947"/>
              <a:gd name="T26" fmla="*/ 2258 w 4516"/>
              <a:gd name="T27" fmla="*/ 0 h 3947"/>
              <a:gd name="T28" fmla="*/ 3282 w 4516"/>
              <a:gd name="T29" fmla="*/ 0 h 3947"/>
              <a:gd name="T30" fmla="*/ 3455 w 4516"/>
              <a:gd name="T31" fmla="*/ 100 h 3947"/>
              <a:gd name="T32" fmla="*/ 3967 w 4516"/>
              <a:gd name="T33" fmla="*/ 987 h 3947"/>
              <a:gd name="T34" fmla="*/ 4479 w 4516"/>
              <a:gd name="T35" fmla="*/ 1874 h 3947"/>
              <a:gd name="T36" fmla="*/ 4479 w 4516"/>
              <a:gd name="T37" fmla="*/ 2074 h 3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16" h="3947">
                <a:moveTo>
                  <a:pt x="4479" y="2074"/>
                </a:moveTo>
                <a:lnTo>
                  <a:pt x="3967" y="2960"/>
                </a:lnTo>
                <a:lnTo>
                  <a:pt x="3455" y="3847"/>
                </a:lnTo>
                <a:cubicBezTo>
                  <a:pt x="3418" y="3911"/>
                  <a:pt x="3355" y="3947"/>
                  <a:pt x="3282" y="3947"/>
                </a:cubicBezTo>
                <a:lnTo>
                  <a:pt x="2258" y="3947"/>
                </a:lnTo>
                <a:lnTo>
                  <a:pt x="1234" y="3947"/>
                </a:lnTo>
                <a:cubicBezTo>
                  <a:pt x="1160" y="3947"/>
                  <a:pt x="1097" y="3911"/>
                  <a:pt x="1061" y="3847"/>
                </a:cubicBezTo>
                <a:lnTo>
                  <a:pt x="549" y="2960"/>
                </a:lnTo>
                <a:lnTo>
                  <a:pt x="37" y="2074"/>
                </a:lnTo>
                <a:cubicBezTo>
                  <a:pt x="0" y="2010"/>
                  <a:pt x="0" y="1937"/>
                  <a:pt x="37" y="1874"/>
                </a:cubicBezTo>
                <a:lnTo>
                  <a:pt x="549" y="987"/>
                </a:lnTo>
                <a:lnTo>
                  <a:pt x="1061" y="100"/>
                </a:lnTo>
                <a:cubicBezTo>
                  <a:pt x="1097" y="36"/>
                  <a:pt x="1160" y="0"/>
                  <a:pt x="1234" y="0"/>
                </a:cubicBezTo>
                <a:lnTo>
                  <a:pt x="2258" y="0"/>
                </a:lnTo>
                <a:lnTo>
                  <a:pt x="3282" y="0"/>
                </a:lnTo>
                <a:cubicBezTo>
                  <a:pt x="3355" y="0"/>
                  <a:pt x="3418" y="36"/>
                  <a:pt x="3455" y="100"/>
                </a:cubicBezTo>
                <a:lnTo>
                  <a:pt x="3967" y="987"/>
                </a:lnTo>
                <a:lnTo>
                  <a:pt x="4479" y="1874"/>
                </a:lnTo>
                <a:cubicBezTo>
                  <a:pt x="4516" y="1937"/>
                  <a:pt x="4516" y="2010"/>
                  <a:pt x="4479" y="2074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2009098" y="1590079"/>
            <a:ext cx="1645539" cy="1395579"/>
          </a:xfrm>
          <a:custGeom>
            <a:avLst/>
            <a:gdLst>
              <a:gd name="T0" fmla="*/ 4479 w 4516"/>
              <a:gd name="T1" fmla="*/ 2074 h 3947"/>
              <a:gd name="T2" fmla="*/ 3967 w 4516"/>
              <a:gd name="T3" fmla="*/ 2960 h 3947"/>
              <a:gd name="T4" fmla="*/ 3455 w 4516"/>
              <a:gd name="T5" fmla="*/ 3847 h 3947"/>
              <a:gd name="T6" fmla="*/ 3282 w 4516"/>
              <a:gd name="T7" fmla="*/ 3947 h 3947"/>
              <a:gd name="T8" fmla="*/ 2258 w 4516"/>
              <a:gd name="T9" fmla="*/ 3947 h 3947"/>
              <a:gd name="T10" fmla="*/ 1234 w 4516"/>
              <a:gd name="T11" fmla="*/ 3947 h 3947"/>
              <a:gd name="T12" fmla="*/ 1061 w 4516"/>
              <a:gd name="T13" fmla="*/ 3847 h 3947"/>
              <a:gd name="T14" fmla="*/ 549 w 4516"/>
              <a:gd name="T15" fmla="*/ 2960 h 3947"/>
              <a:gd name="T16" fmla="*/ 37 w 4516"/>
              <a:gd name="T17" fmla="*/ 2074 h 3947"/>
              <a:gd name="T18" fmla="*/ 37 w 4516"/>
              <a:gd name="T19" fmla="*/ 1874 h 3947"/>
              <a:gd name="T20" fmla="*/ 549 w 4516"/>
              <a:gd name="T21" fmla="*/ 987 h 3947"/>
              <a:gd name="T22" fmla="*/ 1061 w 4516"/>
              <a:gd name="T23" fmla="*/ 100 h 3947"/>
              <a:gd name="T24" fmla="*/ 1234 w 4516"/>
              <a:gd name="T25" fmla="*/ 0 h 3947"/>
              <a:gd name="T26" fmla="*/ 2258 w 4516"/>
              <a:gd name="T27" fmla="*/ 0 h 3947"/>
              <a:gd name="T28" fmla="*/ 3282 w 4516"/>
              <a:gd name="T29" fmla="*/ 0 h 3947"/>
              <a:gd name="T30" fmla="*/ 3455 w 4516"/>
              <a:gd name="T31" fmla="*/ 100 h 3947"/>
              <a:gd name="T32" fmla="*/ 3967 w 4516"/>
              <a:gd name="T33" fmla="*/ 987 h 3947"/>
              <a:gd name="T34" fmla="*/ 4479 w 4516"/>
              <a:gd name="T35" fmla="*/ 1874 h 3947"/>
              <a:gd name="T36" fmla="*/ 4479 w 4516"/>
              <a:gd name="T37" fmla="*/ 2074 h 3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16" h="3947">
                <a:moveTo>
                  <a:pt x="4479" y="2074"/>
                </a:moveTo>
                <a:lnTo>
                  <a:pt x="3967" y="2960"/>
                </a:lnTo>
                <a:lnTo>
                  <a:pt x="3455" y="3847"/>
                </a:lnTo>
                <a:cubicBezTo>
                  <a:pt x="3418" y="3911"/>
                  <a:pt x="3355" y="3947"/>
                  <a:pt x="3282" y="3947"/>
                </a:cubicBezTo>
                <a:lnTo>
                  <a:pt x="2258" y="3947"/>
                </a:lnTo>
                <a:lnTo>
                  <a:pt x="1234" y="3947"/>
                </a:lnTo>
                <a:cubicBezTo>
                  <a:pt x="1160" y="3947"/>
                  <a:pt x="1097" y="3911"/>
                  <a:pt x="1061" y="3847"/>
                </a:cubicBezTo>
                <a:lnTo>
                  <a:pt x="549" y="2960"/>
                </a:lnTo>
                <a:lnTo>
                  <a:pt x="37" y="2074"/>
                </a:lnTo>
                <a:cubicBezTo>
                  <a:pt x="0" y="2010"/>
                  <a:pt x="0" y="1937"/>
                  <a:pt x="37" y="1874"/>
                </a:cubicBezTo>
                <a:lnTo>
                  <a:pt x="549" y="987"/>
                </a:lnTo>
                <a:lnTo>
                  <a:pt x="1061" y="100"/>
                </a:lnTo>
                <a:cubicBezTo>
                  <a:pt x="1097" y="36"/>
                  <a:pt x="1160" y="0"/>
                  <a:pt x="1234" y="0"/>
                </a:cubicBezTo>
                <a:lnTo>
                  <a:pt x="2258" y="0"/>
                </a:lnTo>
                <a:lnTo>
                  <a:pt x="3282" y="0"/>
                </a:lnTo>
                <a:cubicBezTo>
                  <a:pt x="3355" y="0"/>
                  <a:pt x="3418" y="36"/>
                  <a:pt x="3455" y="100"/>
                </a:cubicBezTo>
                <a:lnTo>
                  <a:pt x="3967" y="987"/>
                </a:lnTo>
                <a:lnTo>
                  <a:pt x="4479" y="1874"/>
                </a:lnTo>
                <a:cubicBezTo>
                  <a:pt x="4516" y="1937"/>
                  <a:pt x="4516" y="2010"/>
                  <a:pt x="4479" y="2074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1" name="Freeform 6"/>
          <p:cNvSpPr>
            <a:spLocks/>
          </p:cNvSpPr>
          <p:nvPr/>
        </p:nvSpPr>
        <p:spPr bwMode="auto">
          <a:xfrm>
            <a:off x="3648706" y="2496555"/>
            <a:ext cx="1645539" cy="1395580"/>
          </a:xfrm>
          <a:custGeom>
            <a:avLst/>
            <a:gdLst>
              <a:gd name="T0" fmla="*/ 4479 w 4516"/>
              <a:gd name="T1" fmla="*/ 2074 h 3947"/>
              <a:gd name="T2" fmla="*/ 3967 w 4516"/>
              <a:gd name="T3" fmla="*/ 2960 h 3947"/>
              <a:gd name="T4" fmla="*/ 3455 w 4516"/>
              <a:gd name="T5" fmla="*/ 3847 h 3947"/>
              <a:gd name="T6" fmla="*/ 3282 w 4516"/>
              <a:gd name="T7" fmla="*/ 3947 h 3947"/>
              <a:gd name="T8" fmla="*/ 2258 w 4516"/>
              <a:gd name="T9" fmla="*/ 3947 h 3947"/>
              <a:gd name="T10" fmla="*/ 1234 w 4516"/>
              <a:gd name="T11" fmla="*/ 3947 h 3947"/>
              <a:gd name="T12" fmla="*/ 1061 w 4516"/>
              <a:gd name="T13" fmla="*/ 3847 h 3947"/>
              <a:gd name="T14" fmla="*/ 549 w 4516"/>
              <a:gd name="T15" fmla="*/ 2960 h 3947"/>
              <a:gd name="T16" fmla="*/ 37 w 4516"/>
              <a:gd name="T17" fmla="*/ 2074 h 3947"/>
              <a:gd name="T18" fmla="*/ 37 w 4516"/>
              <a:gd name="T19" fmla="*/ 1874 h 3947"/>
              <a:gd name="T20" fmla="*/ 549 w 4516"/>
              <a:gd name="T21" fmla="*/ 987 h 3947"/>
              <a:gd name="T22" fmla="*/ 1061 w 4516"/>
              <a:gd name="T23" fmla="*/ 100 h 3947"/>
              <a:gd name="T24" fmla="*/ 1234 w 4516"/>
              <a:gd name="T25" fmla="*/ 0 h 3947"/>
              <a:gd name="T26" fmla="*/ 2258 w 4516"/>
              <a:gd name="T27" fmla="*/ 0 h 3947"/>
              <a:gd name="T28" fmla="*/ 3282 w 4516"/>
              <a:gd name="T29" fmla="*/ 0 h 3947"/>
              <a:gd name="T30" fmla="*/ 3455 w 4516"/>
              <a:gd name="T31" fmla="*/ 100 h 3947"/>
              <a:gd name="T32" fmla="*/ 3967 w 4516"/>
              <a:gd name="T33" fmla="*/ 987 h 3947"/>
              <a:gd name="T34" fmla="*/ 4479 w 4516"/>
              <a:gd name="T35" fmla="*/ 1874 h 3947"/>
              <a:gd name="T36" fmla="*/ 4479 w 4516"/>
              <a:gd name="T37" fmla="*/ 2074 h 3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16" h="3947">
                <a:moveTo>
                  <a:pt x="4479" y="2074"/>
                </a:moveTo>
                <a:lnTo>
                  <a:pt x="3967" y="2960"/>
                </a:lnTo>
                <a:lnTo>
                  <a:pt x="3455" y="3847"/>
                </a:lnTo>
                <a:cubicBezTo>
                  <a:pt x="3418" y="3911"/>
                  <a:pt x="3355" y="3947"/>
                  <a:pt x="3282" y="3947"/>
                </a:cubicBezTo>
                <a:lnTo>
                  <a:pt x="2258" y="3947"/>
                </a:lnTo>
                <a:lnTo>
                  <a:pt x="1234" y="3947"/>
                </a:lnTo>
                <a:cubicBezTo>
                  <a:pt x="1160" y="3947"/>
                  <a:pt x="1097" y="3911"/>
                  <a:pt x="1061" y="3847"/>
                </a:cubicBezTo>
                <a:lnTo>
                  <a:pt x="549" y="2960"/>
                </a:lnTo>
                <a:lnTo>
                  <a:pt x="37" y="2074"/>
                </a:lnTo>
                <a:cubicBezTo>
                  <a:pt x="0" y="2010"/>
                  <a:pt x="0" y="1937"/>
                  <a:pt x="37" y="1874"/>
                </a:cubicBezTo>
                <a:lnTo>
                  <a:pt x="549" y="987"/>
                </a:lnTo>
                <a:lnTo>
                  <a:pt x="1061" y="100"/>
                </a:lnTo>
                <a:cubicBezTo>
                  <a:pt x="1097" y="36"/>
                  <a:pt x="1160" y="0"/>
                  <a:pt x="1234" y="0"/>
                </a:cubicBezTo>
                <a:lnTo>
                  <a:pt x="2258" y="0"/>
                </a:lnTo>
                <a:lnTo>
                  <a:pt x="3282" y="0"/>
                </a:lnTo>
                <a:cubicBezTo>
                  <a:pt x="3355" y="0"/>
                  <a:pt x="3418" y="36"/>
                  <a:pt x="3455" y="100"/>
                </a:cubicBezTo>
                <a:lnTo>
                  <a:pt x="3967" y="987"/>
                </a:lnTo>
                <a:lnTo>
                  <a:pt x="4479" y="1874"/>
                </a:lnTo>
                <a:cubicBezTo>
                  <a:pt x="4516" y="1937"/>
                  <a:pt x="4516" y="2010"/>
                  <a:pt x="4479" y="2074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8" name="Freeform 6"/>
          <p:cNvSpPr>
            <a:spLocks/>
          </p:cNvSpPr>
          <p:nvPr/>
        </p:nvSpPr>
        <p:spPr bwMode="auto">
          <a:xfrm>
            <a:off x="6915610" y="2487475"/>
            <a:ext cx="1645539" cy="1395579"/>
          </a:xfrm>
          <a:custGeom>
            <a:avLst/>
            <a:gdLst>
              <a:gd name="T0" fmla="*/ 4479 w 4516"/>
              <a:gd name="T1" fmla="*/ 2074 h 3947"/>
              <a:gd name="T2" fmla="*/ 3967 w 4516"/>
              <a:gd name="T3" fmla="*/ 2960 h 3947"/>
              <a:gd name="T4" fmla="*/ 3455 w 4516"/>
              <a:gd name="T5" fmla="*/ 3847 h 3947"/>
              <a:gd name="T6" fmla="*/ 3282 w 4516"/>
              <a:gd name="T7" fmla="*/ 3947 h 3947"/>
              <a:gd name="T8" fmla="*/ 2258 w 4516"/>
              <a:gd name="T9" fmla="*/ 3947 h 3947"/>
              <a:gd name="T10" fmla="*/ 1234 w 4516"/>
              <a:gd name="T11" fmla="*/ 3947 h 3947"/>
              <a:gd name="T12" fmla="*/ 1061 w 4516"/>
              <a:gd name="T13" fmla="*/ 3847 h 3947"/>
              <a:gd name="T14" fmla="*/ 549 w 4516"/>
              <a:gd name="T15" fmla="*/ 2960 h 3947"/>
              <a:gd name="T16" fmla="*/ 37 w 4516"/>
              <a:gd name="T17" fmla="*/ 2074 h 3947"/>
              <a:gd name="T18" fmla="*/ 37 w 4516"/>
              <a:gd name="T19" fmla="*/ 1874 h 3947"/>
              <a:gd name="T20" fmla="*/ 549 w 4516"/>
              <a:gd name="T21" fmla="*/ 987 h 3947"/>
              <a:gd name="T22" fmla="*/ 1061 w 4516"/>
              <a:gd name="T23" fmla="*/ 100 h 3947"/>
              <a:gd name="T24" fmla="*/ 1234 w 4516"/>
              <a:gd name="T25" fmla="*/ 0 h 3947"/>
              <a:gd name="T26" fmla="*/ 2258 w 4516"/>
              <a:gd name="T27" fmla="*/ 0 h 3947"/>
              <a:gd name="T28" fmla="*/ 3282 w 4516"/>
              <a:gd name="T29" fmla="*/ 0 h 3947"/>
              <a:gd name="T30" fmla="*/ 3455 w 4516"/>
              <a:gd name="T31" fmla="*/ 100 h 3947"/>
              <a:gd name="T32" fmla="*/ 3967 w 4516"/>
              <a:gd name="T33" fmla="*/ 987 h 3947"/>
              <a:gd name="T34" fmla="*/ 4479 w 4516"/>
              <a:gd name="T35" fmla="*/ 1874 h 3947"/>
              <a:gd name="T36" fmla="*/ 4479 w 4516"/>
              <a:gd name="T37" fmla="*/ 2074 h 3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16" h="3947">
                <a:moveTo>
                  <a:pt x="4479" y="2074"/>
                </a:moveTo>
                <a:lnTo>
                  <a:pt x="3967" y="2960"/>
                </a:lnTo>
                <a:lnTo>
                  <a:pt x="3455" y="3847"/>
                </a:lnTo>
                <a:cubicBezTo>
                  <a:pt x="3418" y="3911"/>
                  <a:pt x="3355" y="3947"/>
                  <a:pt x="3282" y="3947"/>
                </a:cubicBezTo>
                <a:lnTo>
                  <a:pt x="2258" y="3947"/>
                </a:lnTo>
                <a:lnTo>
                  <a:pt x="1234" y="3947"/>
                </a:lnTo>
                <a:cubicBezTo>
                  <a:pt x="1160" y="3947"/>
                  <a:pt x="1097" y="3911"/>
                  <a:pt x="1061" y="3847"/>
                </a:cubicBezTo>
                <a:lnTo>
                  <a:pt x="549" y="2960"/>
                </a:lnTo>
                <a:lnTo>
                  <a:pt x="37" y="2074"/>
                </a:lnTo>
                <a:cubicBezTo>
                  <a:pt x="0" y="2010"/>
                  <a:pt x="0" y="1937"/>
                  <a:pt x="37" y="1874"/>
                </a:cubicBezTo>
                <a:lnTo>
                  <a:pt x="549" y="987"/>
                </a:lnTo>
                <a:lnTo>
                  <a:pt x="1061" y="100"/>
                </a:lnTo>
                <a:cubicBezTo>
                  <a:pt x="1097" y="36"/>
                  <a:pt x="1160" y="0"/>
                  <a:pt x="1234" y="0"/>
                </a:cubicBezTo>
                <a:lnTo>
                  <a:pt x="2258" y="0"/>
                </a:lnTo>
                <a:lnTo>
                  <a:pt x="3282" y="0"/>
                </a:lnTo>
                <a:cubicBezTo>
                  <a:pt x="3355" y="0"/>
                  <a:pt x="3418" y="36"/>
                  <a:pt x="3455" y="100"/>
                </a:cubicBezTo>
                <a:lnTo>
                  <a:pt x="3967" y="987"/>
                </a:lnTo>
                <a:lnTo>
                  <a:pt x="4479" y="1874"/>
                </a:lnTo>
                <a:cubicBezTo>
                  <a:pt x="4516" y="1937"/>
                  <a:pt x="4516" y="2010"/>
                  <a:pt x="4479" y="2074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8760226" y="1745048"/>
            <a:ext cx="1229018" cy="1037344"/>
          </a:xfrm>
          <a:custGeom>
            <a:avLst/>
            <a:gdLst>
              <a:gd name="T0" fmla="*/ 3404 w 3431"/>
              <a:gd name="T1" fmla="*/ 1576 h 2999"/>
              <a:gd name="T2" fmla="*/ 3015 w 3431"/>
              <a:gd name="T3" fmla="*/ 2249 h 2999"/>
              <a:gd name="T4" fmla="*/ 2625 w 3431"/>
              <a:gd name="T5" fmla="*/ 2923 h 2999"/>
              <a:gd name="T6" fmla="*/ 2494 w 3431"/>
              <a:gd name="T7" fmla="*/ 2999 h 2999"/>
              <a:gd name="T8" fmla="*/ 1716 w 3431"/>
              <a:gd name="T9" fmla="*/ 2999 h 2999"/>
              <a:gd name="T10" fmla="*/ 938 w 3431"/>
              <a:gd name="T11" fmla="*/ 2999 h 2999"/>
              <a:gd name="T12" fmla="*/ 806 w 3431"/>
              <a:gd name="T13" fmla="*/ 2923 h 2999"/>
              <a:gd name="T14" fmla="*/ 417 w 3431"/>
              <a:gd name="T15" fmla="*/ 2249 h 2999"/>
              <a:gd name="T16" fmla="*/ 28 w 3431"/>
              <a:gd name="T17" fmla="*/ 1576 h 2999"/>
              <a:gd name="T18" fmla="*/ 28 w 3431"/>
              <a:gd name="T19" fmla="*/ 1424 h 2999"/>
              <a:gd name="T20" fmla="*/ 417 w 3431"/>
              <a:gd name="T21" fmla="*/ 750 h 2999"/>
              <a:gd name="T22" fmla="*/ 806 w 3431"/>
              <a:gd name="T23" fmla="*/ 76 h 2999"/>
              <a:gd name="T24" fmla="*/ 938 w 3431"/>
              <a:gd name="T25" fmla="*/ 0 h 2999"/>
              <a:gd name="T26" fmla="*/ 1716 w 3431"/>
              <a:gd name="T27" fmla="*/ 0 h 2999"/>
              <a:gd name="T28" fmla="*/ 2494 w 3431"/>
              <a:gd name="T29" fmla="*/ 0 h 2999"/>
              <a:gd name="T30" fmla="*/ 2625 w 3431"/>
              <a:gd name="T31" fmla="*/ 76 h 2999"/>
              <a:gd name="T32" fmla="*/ 3015 w 3431"/>
              <a:gd name="T33" fmla="*/ 750 h 2999"/>
              <a:gd name="T34" fmla="*/ 3404 w 3431"/>
              <a:gd name="T35" fmla="*/ 1424 h 2999"/>
              <a:gd name="T36" fmla="*/ 3404 w 3431"/>
              <a:gd name="T37" fmla="*/ 1576 h 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31" h="2999">
                <a:moveTo>
                  <a:pt x="3404" y="1576"/>
                </a:moveTo>
                <a:lnTo>
                  <a:pt x="3015" y="2249"/>
                </a:lnTo>
                <a:lnTo>
                  <a:pt x="2625" y="2923"/>
                </a:lnTo>
                <a:cubicBezTo>
                  <a:pt x="2598" y="2972"/>
                  <a:pt x="2550" y="2999"/>
                  <a:pt x="2494" y="2999"/>
                </a:cubicBezTo>
                <a:lnTo>
                  <a:pt x="1716" y="2999"/>
                </a:lnTo>
                <a:lnTo>
                  <a:pt x="938" y="2999"/>
                </a:lnTo>
                <a:cubicBezTo>
                  <a:pt x="882" y="2999"/>
                  <a:pt x="834" y="2972"/>
                  <a:pt x="806" y="2923"/>
                </a:cubicBezTo>
                <a:lnTo>
                  <a:pt x="417" y="2249"/>
                </a:lnTo>
                <a:lnTo>
                  <a:pt x="28" y="1576"/>
                </a:lnTo>
                <a:cubicBezTo>
                  <a:pt x="0" y="1527"/>
                  <a:pt x="0" y="1472"/>
                  <a:pt x="28" y="1424"/>
                </a:cubicBezTo>
                <a:lnTo>
                  <a:pt x="417" y="750"/>
                </a:lnTo>
                <a:lnTo>
                  <a:pt x="806" y="76"/>
                </a:lnTo>
                <a:cubicBezTo>
                  <a:pt x="834" y="28"/>
                  <a:pt x="882" y="0"/>
                  <a:pt x="938" y="0"/>
                </a:cubicBezTo>
                <a:lnTo>
                  <a:pt x="1716" y="0"/>
                </a:lnTo>
                <a:lnTo>
                  <a:pt x="2494" y="0"/>
                </a:lnTo>
                <a:cubicBezTo>
                  <a:pt x="2550" y="0"/>
                  <a:pt x="2598" y="28"/>
                  <a:pt x="2625" y="76"/>
                </a:cubicBezTo>
                <a:lnTo>
                  <a:pt x="3015" y="750"/>
                </a:lnTo>
                <a:lnTo>
                  <a:pt x="3404" y="1424"/>
                </a:lnTo>
                <a:cubicBezTo>
                  <a:pt x="3431" y="1472"/>
                  <a:pt x="3431" y="1527"/>
                  <a:pt x="3404" y="1576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7" name="TextBox 44"/>
          <p:cNvSpPr txBox="1"/>
          <p:nvPr/>
        </p:nvSpPr>
        <p:spPr>
          <a:xfrm>
            <a:off x="9024747" y="2002110"/>
            <a:ext cx="69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ea typeface="微软雅黑" pitchFamily="34" charset="-122"/>
              </a:rPr>
              <a:t>05</a:t>
            </a:r>
            <a:endParaRPr lang="zh-CN" altLang="en-US" sz="280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5488747" y="1754204"/>
            <a:ext cx="1229018" cy="1037345"/>
          </a:xfrm>
          <a:custGeom>
            <a:avLst/>
            <a:gdLst>
              <a:gd name="T0" fmla="*/ 3404 w 3431"/>
              <a:gd name="T1" fmla="*/ 1576 h 2999"/>
              <a:gd name="T2" fmla="*/ 3015 w 3431"/>
              <a:gd name="T3" fmla="*/ 2249 h 2999"/>
              <a:gd name="T4" fmla="*/ 2625 w 3431"/>
              <a:gd name="T5" fmla="*/ 2923 h 2999"/>
              <a:gd name="T6" fmla="*/ 2494 w 3431"/>
              <a:gd name="T7" fmla="*/ 2999 h 2999"/>
              <a:gd name="T8" fmla="*/ 1716 w 3431"/>
              <a:gd name="T9" fmla="*/ 2999 h 2999"/>
              <a:gd name="T10" fmla="*/ 938 w 3431"/>
              <a:gd name="T11" fmla="*/ 2999 h 2999"/>
              <a:gd name="T12" fmla="*/ 806 w 3431"/>
              <a:gd name="T13" fmla="*/ 2923 h 2999"/>
              <a:gd name="T14" fmla="*/ 417 w 3431"/>
              <a:gd name="T15" fmla="*/ 2249 h 2999"/>
              <a:gd name="T16" fmla="*/ 28 w 3431"/>
              <a:gd name="T17" fmla="*/ 1576 h 2999"/>
              <a:gd name="T18" fmla="*/ 28 w 3431"/>
              <a:gd name="T19" fmla="*/ 1424 h 2999"/>
              <a:gd name="T20" fmla="*/ 417 w 3431"/>
              <a:gd name="T21" fmla="*/ 750 h 2999"/>
              <a:gd name="T22" fmla="*/ 806 w 3431"/>
              <a:gd name="T23" fmla="*/ 76 h 2999"/>
              <a:gd name="T24" fmla="*/ 938 w 3431"/>
              <a:gd name="T25" fmla="*/ 0 h 2999"/>
              <a:gd name="T26" fmla="*/ 1716 w 3431"/>
              <a:gd name="T27" fmla="*/ 0 h 2999"/>
              <a:gd name="T28" fmla="*/ 2494 w 3431"/>
              <a:gd name="T29" fmla="*/ 0 h 2999"/>
              <a:gd name="T30" fmla="*/ 2625 w 3431"/>
              <a:gd name="T31" fmla="*/ 76 h 2999"/>
              <a:gd name="T32" fmla="*/ 3015 w 3431"/>
              <a:gd name="T33" fmla="*/ 750 h 2999"/>
              <a:gd name="T34" fmla="*/ 3404 w 3431"/>
              <a:gd name="T35" fmla="*/ 1424 h 2999"/>
              <a:gd name="T36" fmla="*/ 3404 w 3431"/>
              <a:gd name="T37" fmla="*/ 1576 h 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31" h="2999">
                <a:moveTo>
                  <a:pt x="3404" y="1576"/>
                </a:moveTo>
                <a:lnTo>
                  <a:pt x="3015" y="2249"/>
                </a:lnTo>
                <a:lnTo>
                  <a:pt x="2625" y="2923"/>
                </a:lnTo>
                <a:cubicBezTo>
                  <a:pt x="2598" y="2972"/>
                  <a:pt x="2550" y="2999"/>
                  <a:pt x="2494" y="2999"/>
                </a:cubicBezTo>
                <a:lnTo>
                  <a:pt x="1716" y="2999"/>
                </a:lnTo>
                <a:lnTo>
                  <a:pt x="938" y="2999"/>
                </a:lnTo>
                <a:cubicBezTo>
                  <a:pt x="882" y="2999"/>
                  <a:pt x="834" y="2972"/>
                  <a:pt x="806" y="2923"/>
                </a:cubicBezTo>
                <a:lnTo>
                  <a:pt x="417" y="2249"/>
                </a:lnTo>
                <a:lnTo>
                  <a:pt x="28" y="1576"/>
                </a:lnTo>
                <a:cubicBezTo>
                  <a:pt x="0" y="1527"/>
                  <a:pt x="0" y="1472"/>
                  <a:pt x="28" y="1424"/>
                </a:cubicBezTo>
                <a:lnTo>
                  <a:pt x="417" y="750"/>
                </a:lnTo>
                <a:lnTo>
                  <a:pt x="806" y="76"/>
                </a:lnTo>
                <a:cubicBezTo>
                  <a:pt x="834" y="28"/>
                  <a:pt x="882" y="0"/>
                  <a:pt x="938" y="0"/>
                </a:cubicBezTo>
                <a:lnTo>
                  <a:pt x="1716" y="0"/>
                </a:lnTo>
                <a:lnTo>
                  <a:pt x="2494" y="0"/>
                </a:lnTo>
                <a:cubicBezTo>
                  <a:pt x="2550" y="0"/>
                  <a:pt x="2598" y="28"/>
                  <a:pt x="2625" y="76"/>
                </a:cubicBezTo>
                <a:lnTo>
                  <a:pt x="3015" y="750"/>
                </a:lnTo>
                <a:lnTo>
                  <a:pt x="3404" y="1424"/>
                </a:lnTo>
                <a:cubicBezTo>
                  <a:pt x="3431" y="1472"/>
                  <a:pt x="3431" y="1527"/>
                  <a:pt x="3404" y="1576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24" name="TextBox 51"/>
          <p:cNvSpPr txBox="1"/>
          <p:nvPr/>
        </p:nvSpPr>
        <p:spPr>
          <a:xfrm>
            <a:off x="5753268" y="2011266"/>
            <a:ext cx="69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ea typeface="微软雅黑" pitchFamily="34" charset="-122"/>
              </a:rPr>
              <a:t>03</a:t>
            </a:r>
            <a:endParaRPr lang="zh-CN" altLang="en-US" sz="280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2217358" y="1769196"/>
            <a:ext cx="1229018" cy="1037344"/>
          </a:xfrm>
          <a:custGeom>
            <a:avLst/>
            <a:gdLst>
              <a:gd name="T0" fmla="*/ 3404 w 3431"/>
              <a:gd name="T1" fmla="*/ 1576 h 2999"/>
              <a:gd name="T2" fmla="*/ 3015 w 3431"/>
              <a:gd name="T3" fmla="*/ 2249 h 2999"/>
              <a:gd name="T4" fmla="*/ 2625 w 3431"/>
              <a:gd name="T5" fmla="*/ 2923 h 2999"/>
              <a:gd name="T6" fmla="*/ 2494 w 3431"/>
              <a:gd name="T7" fmla="*/ 2999 h 2999"/>
              <a:gd name="T8" fmla="*/ 1716 w 3431"/>
              <a:gd name="T9" fmla="*/ 2999 h 2999"/>
              <a:gd name="T10" fmla="*/ 938 w 3431"/>
              <a:gd name="T11" fmla="*/ 2999 h 2999"/>
              <a:gd name="T12" fmla="*/ 806 w 3431"/>
              <a:gd name="T13" fmla="*/ 2923 h 2999"/>
              <a:gd name="T14" fmla="*/ 417 w 3431"/>
              <a:gd name="T15" fmla="*/ 2249 h 2999"/>
              <a:gd name="T16" fmla="*/ 28 w 3431"/>
              <a:gd name="T17" fmla="*/ 1576 h 2999"/>
              <a:gd name="T18" fmla="*/ 28 w 3431"/>
              <a:gd name="T19" fmla="*/ 1424 h 2999"/>
              <a:gd name="T20" fmla="*/ 417 w 3431"/>
              <a:gd name="T21" fmla="*/ 750 h 2999"/>
              <a:gd name="T22" fmla="*/ 806 w 3431"/>
              <a:gd name="T23" fmla="*/ 76 h 2999"/>
              <a:gd name="T24" fmla="*/ 938 w 3431"/>
              <a:gd name="T25" fmla="*/ 0 h 2999"/>
              <a:gd name="T26" fmla="*/ 1716 w 3431"/>
              <a:gd name="T27" fmla="*/ 0 h 2999"/>
              <a:gd name="T28" fmla="*/ 2494 w 3431"/>
              <a:gd name="T29" fmla="*/ 0 h 2999"/>
              <a:gd name="T30" fmla="*/ 2625 w 3431"/>
              <a:gd name="T31" fmla="*/ 76 h 2999"/>
              <a:gd name="T32" fmla="*/ 3015 w 3431"/>
              <a:gd name="T33" fmla="*/ 750 h 2999"/>
              <a:gd name="T34" fmla="*/ 3404 w 3431"/>
              <a:gd name="T35" fmla="*/ 1424 h 2999"/>
              <a:gd name="T36" fmla="*/ 3404 w 3431"/>
              <a:gd name="T37" fmla="*/ 1576 h 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31" h="2999">
                <a:moveTo>
                  <a:pt x="3404" y="1576"/>
                </a:moveTo>
                <a:lnTo>
                  <a:pt x="3015" y="2249"/>
                </a:lnTo>
                <a:lnTo>
                  <a:pt x="2625" y="2923"/>
                </a:lnTo>
                <a:cubicBezTo>
                  <a:pt x="2598" y="2972"/>
                  <a:pt x="2550" y="2999"/>
                  <a:pt x="2494" y="2999"/>
                </a:cubicBezTo>
                <a:lnTo>
                  <a:pt x="1716" y="2999"/>
                </a:lnTo>
                <a:lnTo>
                  <a:pt x="938" y="2999"/>
                </a:lnTo>
                <a:cubicBezTo>
                  <a:pt x="882" y="2999"/>
                  <a:pt x="834" y="2972"/>
                  <a:pt x="806" y="2923"/>
                </a:cubicBezTo>
                <a:lnTo>
                  <a:pt x="417" y="2249"/>
                </a:lnTo>
                <a:lnTo>
                  <a:pt x="28" y="1576"/>
                </a:lnTo>
                <a:cubicBezTo>
                  <a:pt x="0" y="1527"/>
                  <a:pt x="0" y="1472"/>
                  <a:pt x="28" y="1424"/>
                </a:cubicBezTo>
                <a:lnTo>
                  <a:pt x="417" y="750"/>
                </a:lnTo>
                <a:lnTo>
                  <a:pt x="806" y="76"/>
                </a:lnTo>
                <a:cubicBezTo>
                  <a:pt x="834" y="28"/>
                  <a:pt x="882" y="0"/>
                  <a:pt x="938" y="0"/>
                </a:cubicBezTo>
                <a:lnTo>
                  <a:pt x="1716" y="0"/>
                </a:lnTo>
                <a:lnTo>
                  <a:pt x="2494" y="0"/>
                </a:lnTo>
                <a:cubicBezTo>
                  <a:pt x="2550" y="0"/>
                  <a:pt x="2598" y="28"/>
                  <a:pt x="2625" y="76"/>
                </a:cubicBezTo>
                <a:lnTo>
                  <a:pt x="3015" y="750"/>
                </a:lnTo>
                <a:lnTo>
                  <a:pt x="3404" y="1424"/>
                </a:lnTo>
                <a:cubicBezTo>
                  <a:pt x="3431" y="1472"/>
                  <a:pt x="3431" y="1527"/>
                  <a:pt x="3404" y="1576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32" name="TextBox 59"/>
          <p:cNvSpPr txBox="1"/>
          <p:nvPr/>
        </p:nvSpPr>
        <p:spPr>
          <a:xfrm>
            <a:off x="2481879" y="2026258"/>
            <a:ext cx="69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ea typeface="微软雅黑" pitchFamily="34" charset="-122"/>
              </a:rPr>
              <a:t>01</a:t>
            </a:r>
            <a:endParaRPr lang="zh-CN" altLang="en-US" sz="280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9" name="Freeform 7"/>
          <p:cNvSpPr>
            <a:spLocks/>
          </p:cNvSpPr>
          <p:nvPr/>
        </p:nvSpPr>
        <p:spPr bwMode="auto">
          <a:xfrm>
            <a:off x="3856966" y="2675673"/>
            <a:ext cx="1229018" cy="1037345"/>
          </a:xfrm>
          <a:custGeom>
            <a:avLst/>
            <a:gdLst>
              <a:gd name="T0" fmla="*/ 3404 w 3431"/>
              <a:gd name="T1" fmla="*/ 1576 h 2999"/>
              <a:gd name="T2" fmla="*/ 3015 w 3431"/>
              <a:gd name="T3" fmla="*/ 2249 h 2999"/>
              <a:gd name="T4" fmla="*/ 2625 w 3431"/>
              <a:gd name="T5" fmla="*/ 2923 h 2999"/>
              <a:gd name="T6" fmla="*/ 2494 w 3431"/>
              <a:gd name="T7" fmla="*/ 2999 h 2999"/>
              <a:gd name="T8" fmla="*/ 1716 w 3431"/>
              <a:gd name="T9" fmla="*/ 2999 h 2999"/>
              <a:gd name="T10" fmla="*/ 938 w 3431"/>
              <a:gd name="T11" fmla="*/ 2999 h 2999"/>
              <a:gd name="T12" fmla="*/ 806 w 3431"/>
              <a:gd name="T13" fmla="*/ 2923 h 2999"/>
              <a:gd name="T14" fmla="*/ 417 w 3431"/>
              <a:gd name="T15" fmla="*/ 2249 h 2999"/>
              <a:gd name="T16" fmla="*/ 28 w 3431"/>
              <a:gd name="T17" fmla="*/ 1576 h 2999"/>
              <a:gd name="T18" fmla="*/ 28 w 3431"/>
              <a:gd name="T19" fmla="*/ 1424 h 2999"/>
              <a:gd name="T20" fmla="*/ 417 w 3431"/>
              <a:gd name="T21" fmla="*/ 750 h 2999"/>
              <a:gd name="T22" fmla="*/ 806 w 3431"/>
              <a:gd name="T23" fmla="*/ 76 h 2999"/>
              <a:gd name="T24" fmla="*/ 938 w 3431"/>
              <a:gd name="T25" fmla="*/ 0 h 2999"/>
              <a:gd name="T26" fmla="*/ 1716 w 3431"/>
              <a:gd name="T27" fmla="*/ 0 h 2999"/>
              <a:gd name="T28" fmla="*/ 2494 w 3431"/>
              <a:gd name="T29" fmla="*/ 0 h 2999"/>
              <a:gd name="T30" fmla="*/ 2625 w 3431"/>
              <a:gd name="T31" fmla="*/ 76 h 2999"/>
              <a:gd name="T32" fmla="*/ 3015 w 3431"/>
              <a:gd name="T33" fmla="*/ 750 h 2999"/>
              <a:gd name="T34" fmla="*/ 3404 w 3431"/>
              <a:gd name="T35" fmla="*/ 1424 h 2999"/>
              <a:gd name="T36" fmla="*/ 3404 w 3431"/>
              <a:gd name="T37" fmla="*/ 1576 h 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31" h="2999">
                <a:moveTo>
                  <a:pt x="3404" y="1576"/>
                </a:moveTo>
                <a:lnTo>
                  <a:pt x="3015" y="2249"/>
                </a:lnTo>
                <a:lnTo>
                  <a:pt x="2625" y="2923"/>
                </a:lnTo>
                <a:cubicBezTo>
                  <a:pt x="2598" y="2972"/>
                  <a:pt x="2550" y="2999"/>
                  <a:pt x="2494" y="2999"/>
                </a:cubicBezTo>
                <a:lnTo>
                  <a:pt x="1716" y="2999"/>
                </a:lnTo>
                <a:lnTo>
                  <a:pt x="938" y="2999"/>
                </a:lnTo>
                <a:cubicBezTo>
                  <a:pt x="882" y="2999"/>
                  <a:pt x="834" y="2972"/>
                  <a:pt x="806" y="2923"/>
                </a:cubicBezTo>
                <a:lnTo>
                  <a:pt x="417" y="2249"/>
                </a:lnTo>
                <a:lnTo>
                  <a:pt x="28" y="1576"/>
                </a:lnTo>
                <a:cubicBezTo>
                  <a:pt x="0" y="1527"/>
                  <a:pt x="0" y="1472"/>
                  <a:pt x="28" y="1424"/>
                </a:cubicBezTo>
                <a:lnTo>
                  <a:pt x="417" y="750"/>
                </a:lnTo>
                <a:lnTo>
                  <a:pt x="806" y="76"/>
                </a:lnTo>
                <a:cubicBezTo>
                  <a:pt x="834" y="28"/>
                  <a:pt x="882" y="0"/>
                  <a:pt x="938" y="0"/>
                </a:cubicBezTo>
                <a:lnTo>
                  <a:pt x="1716" y="0"/>
                </a:lnTo>
                <a:lnTo>
                  <a:pt x="2494" y="0"/>
                </a:lnTo>
                <a:cubicBezTo>
                  <a:pt x="2550" y="0"/>
                  <a:pt x="2598" y="28"/>
                  <a:pt x="2625" y="76"/>
                </a:cubicBezTo>
                <a:lnTo>
                  <a:pt x="3015" y="750"/>
                </a:lnTo>
                <a:lnTo>
                  <a:pt x="3404" y="1424"/>
                </a:lnTo>
                <a:cubicBezTo>
                  <a:pt x="3431" y="1472"/>
                  <a:pt x="3431" y="1527"/>
                  <a:pt x="3404" y="1576"/>
                </a:cubicBezTo>
                <a:close/>
              </a:path>
            </a:pathLst>
          </a:cu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37" name="TextBox 64"/>
          <p:cNvSpPr txBox="1"/>
          <p:nvPr/>
        </p:nvSpPr>
        <p:spPr>
          <a:xfrm>
            <a:off x="4121487" y="2932735"/>
            <a:ext cx="69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ea typeface="微软雅黑" pitchFamily="34" charset="-122"/>
              </a:rPr>
              <a:t>02</a:t>
            </a:r>
            <a:endParaRPr lang="zh-CN" altLang="en-US" sz="280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46" name="Freeform 7"/>
          <p:cNvSpPr>
            <a:spLocks/>
          </p:cNvSpPr>
          <p:nvPr/>
        </p:nvSpPr>
        <p:spPr bwMode="auto">
          <a:xfrm>
            <a:off x="7123870" y="2666592"/>
            <a:ext cx="1229018" cy="1037344"/>
          </a:xfrm>
          <a:custGeom>
            <a:avLst/>
            <a:gdLst>
              <a:gd name="T0" fmla="*/ 3404 w 3431"/>
              <a:gd name="T1" fmla="*/ 1576 h 2999"/>
              <a:gd name="T2" fmla="*/ 3015 w 3431"/>
              <a:gd name="T3" fmla="*/ 2249 h 2999"/>
              <a:gd name="T4" fmla="*/ 2625 w 3431"/>
              <a:gd name="T5" fmla="*/ 2923 h 2999"/>
              <a:gd name="T6" fmla="*/ 2494 w 3431"/>
              <a:gd name="T7" fmla="*/ 2999 h 2999"/>
              <a:gd name="T8" fmla="*/ 1716 w 3431"/>
              <a:gd name="T9" fmla="*/ 2999 h 2999"/>
              <a:gd name="T10" fmla="*/ 938 w 3431"/>
              <a:gd name="T11" fmla="*/ 2999 h 2999"/>
              <a:gd name="T12" fmla="*/ 806 w 3431"/>
              <a:gd name="T13" fmla="*/ 2923 h 2999"/>
              <a:gd name="T14" fmla="*/ 417 w 3431"/>
              <a:gd name="T15" fmla="*/ 2249 h 2999"/>
              <a:gd name="T16" fmla="*/ 28 w 3431"/>
              <a:gd name="T17" fmla="*/ 1576 h 2999"/>
              <a:gd name="T18" fmla="*/ 28 w 3431"/>
              <a:gd name="T19" fmla="*/ 1424 h 2999"/>
              <a:gd name="T20" fmla="*/ 417 w 3431"/>
              <a:gd name="T21" fmla="*/ 750 h 2999"/>
              <a:gd name="T22" fmla="*/ 806 w 3431"/>
              <a:gd name="T23" fmla="*/ 76 h 2999"/>
              <a:gd name="T24" fmla="*/ 938 w 3431"/>
              <a:gd name="T25" fmla="*/ 0 h 2999"/>
              <a:gd name="T26" fmla="*/ 1716 w 3431"/>
              <a:gd name="T27" fmla="*/ 0 h 2999"/>
              <a:gd name="T28" fmla="*/ 2494 w 3431"/>
              <a:gd name="T29" fmla="*/ 0 h 2999"/>
              <a:gd name="T30" fmla="*/ 2625 w 3431"/>
              <a:gd name="T31" fmla="*/ 76 h 2999"/>
              <a:gd name="T32" fmla="*/ 3015 w 3431"/>
              <a:gd name="T33" fmla="*/ 750 h 2999"/>
              <a:gd name="T34" fmla="*/ 3404 w 3431"/>
              <a:gd name="T35" fmla="*/ 1424 h 2999"/>
              <a:gd name="T36" fmla="*/ 3404 w 3431"/>
              <a:gd name="T37" fmla="*/ 1576 h 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31" h="2999">
                <a:moveTo>
                  <a:pt x="3404" y="1576"/>
                </a:moveTo>
                <a:lnTo>
                  <a:pt x="3015" y="2249"/>
                </a:lnTo>
                <a:lnTo>
                  <a:pt x="2625" y="2923"/>
                </a:lnTo>
                <a:cubicBezTo>
                  <a:pt x="2598" y="2972"/>
                  <a:pt x="2550" y="2999"/>
                  <a:pt x="2494" y="2999"/>
                </a:cubicBezTo>
                <a:lnTo>
                  <a:pt x="1716" y="2999"/>
                </a:lnTo>
                <a:lnTo>
                  <a:pt x="938" y="2999"/>
                </a:lnTo>
                <a:cubicBezTo>
                  <a:pt x="882" y="2999"/>
                  <a:pt x="834" y="2972"/>
                  <a:pt x="806" y="2923"/>
                </a:cubicBezTo>
                <a:lnTo>
                  <a:pt x="417" y="2249"/>
                </a:lnTo>
                <a:lnTo>
                  <a:pt x="28" y="1576"/>
                </a:lnTo>
                <a:cubicBezTo>
                  <a:pt x="0" y="1527"/>
                  <a:pt x="0" y="1472"/>
                  <a:pt x="28" y="1424"/>
                </a:cubicBezTo>
                <a:lnTo>
                  <a:pt x="417" y="750"/>
                </a:lnTo>
                <a:lnTo>
                  <a:pt x="806" y="76"/>
                </a:lnTo>
                <a:cubicBezTo>
                  <a:pt x="834" y="28"/>
                  <a:pt x="882" y="0"/>
                  <a:pt x="938" y="0"/>
                </a:cubicBezTo>
                <a:lnTo>
                  <a:pt x="1716" y="0"/>
                </a:lnTo>
                <a:lnTo>
                  <a:pt x="2494" y="0"/>
                </a:lnTo>
                <a:cubicBezTo>
                  <a:pt x="2550" y="0"/>
                  <a:pt x="2598" y="28"/>
                  <a:pt x="2625" y="76"/>
                </a:cubicBezTo>
                <a:lnTo>
                  <a:pt x="3015" y="750"/>
                </a:lnTo>
                <a:lnTo>
                  <a:pt x="3404" y="1424"/>
                </a:lnTo>
                <a:cubicBezTo>
                  <a:pt x="3431" y="1472"/>
                  <a:pt x="3431" y="1527"/>
                  <a:pt x="3404" y="1576"/>
                </a:cubicBezTo>
                <a:close/>
              </a:path>
            </a:pathLst>
          </a:cu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4" name="TextBox 71"/>
          <p:cNvSpPr txBox="1"/>
          <p:nvPr/>
        </p:nvSpPr>
        <p:spPr>
          <a:xfrm>
            <a:off x="7388391" y="2923654"/>
            <a:ext cx="69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ea typeface="微软雅黑" pitchFamily="34" charset="-122"/>
              </a:rPr>
              <a:t>04</a:t>
            </a:r>
            <a:endParaRPr lang="zh-CN" altLang="en-US" sz="280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849413" y="3240605"/>
            <a:ext cx="1964907" cy="3965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E52739"/>
                </a:solidFill>
                <a:latin typeface="+mn-ea"/>
              </a:rPr>
              <a:t>母账号绑定</a:t>
            </a:r>
          </a:p>
        </p:txBody>
      </p:sp>
      <p:sp>
        <p:nvSpPr>
          <p:cNvPr id="53" name="矩形 52"/>
          <p:cNvSpPr/>
          <p:nvPr/>
        </p:nvSpPr>
        <p:spPr>
          <a:xfrm>
            <a:off x="5129970" y="3240605"/>
            <a:ext cx="1964907" cy="3965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E52739"/>
                </a:solidFill>
                <a:latin typeface="+mn-ea"/>
              </a:rPr>
              <a:t>投标人查看</a:t>
            </a:r>
          </a:p>
        </p:txBody>
      </p:sp>
      <p:sp>
        <p:nvSpPr>
          <p:cNvPr id="54" name="矩形 53"/>
          <p:cNvSpPr/>
          <p:nvPr/>
        </p:nvSpPr>
        <p:spPr>
          <a:xfrm>
            <a:off x="8396874" y="3240605"/>
            <a:ext cx="1964907" cy="3965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E52739"/>
                </a:solidFill>
                <a:latin typeface="+mn-ea"/>
              </a:rPr>
              <a:t>保证金退款</a:t>
            </a:r>
          </a:p>
        </p:txBody>
      </p:sp>
      <p:sp>
        <p:nvSpPr>
          <p:cNvPr id="55" name="矩形 54"/>
          <p:cNvSpPr/>
          <p:nvPr/>
        </p:nvSpPr>
        <p:spPr>
          <a:xfrm>
            <a:off x="6756543" y="1639738"/>
            <a:ext cx="1964907" cy="3965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0070C0"/>
                </a:solidFill>
                <a:latin typeface="+mn-ea"/>
              </a:rPr>
              <a:t>投标人标记</a:t>
            </a:r>
          </a:p>
        </p:txBody>
      </p:sp>
      <p:sp>
        <p:nvSpPr>
          <p:cNvPr id="56" name="矩形 55"/>
          <p:cNvSpPr/>
          <p:nvPr/>
        </p:nvSpPr>
        <p:spPr>
          <a:xfrm>
            <a:off x="3489021" y="1639738"/>
            <a:ext cx="1964907" cy="3965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0070C0"/>
                </a:solidFill>
                <a:latin typeface="+mn-ea"/>
              </a:rPr>
              <a:t>子账号生成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952166" y="4316153"/>
            <a:ext cx="7316102" cy="2085470"/>
            <a:chOff x="7483989" y="3317122"/>
            <a:chExt cx="9823292" cy="2085470"/>
          </a:xfrm>
        </p:grpSpPr>
        <p:sp>
          <p:nvSpPr>
            <p:cNvPr id="58" name="矩形 57"/>
            <p:cNvSpPr/>
            <p:nvPr/>
          </p:nvSpPr>
          <p:spPr>
            <a:xfrm>
              <a:off x="7483989" y="3732519"/>
              <a:ext cx="9823292" cy="167007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just">
                <a:lnSpc>
                  <a:spcPct val="15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母账号绑定模式上：在诚信库基本信息中即可直接绑定</a:t>
              </a:r>
              <a:endParaRPr lang="en-US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marL="342900" indent="-342900" algn="just">
                <a:lnSpc>
                  <a:spcPct val="15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子账号生成模式上：由保证金模块内生成，调整为招标公告业务环节生成</a:t>
              </a:r>
              <a:endParaRPr lang="en-US" altLang="zh-CN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marL="342900" indent="-342900" algn="just">
                <a:lnSpc>
                  <a:spcPct val="15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投标人查看方式上：增加系统中查看模块</a:t>
              </a:r>
              <a:endParaRPr lang="en-US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marL="342900" indent="-342900" algn="just">
                <a:lnSpc>
                  <a:spcPct val="15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保证金退款列表中：区分中标人与非中标人保证金</a:t>
              </a:r>
              <a:endParaRPr lang="en-US" altLang="zh-CN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marL="342900" indent="-342900" algn="just">
                <a:lnSpc>
                  <a:spcPct val="15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保证金退款方式上：支持批量勾选，批量退付的模式</a:t>
              </a:r>
              <a:endParaRPr lang="en-US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7483989" y="3317122"/>
              <a:ext cx="2050552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latin typeface="+mn-ea"/>
                </a:rPr>
                <a:t>主要区别：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67" name="矩形 66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3653004" y="350201"/>
              <a:ext cx="4885992" cy="789673"/>
              <a:chOff x="5402407" y="1173650"/>
              <a:chExt cx="4885992" cy="789673"/>
            </a:xfrm>
          </p:grpSpPr>
          <p:sp>
            <p:nvSpPr>
              <p:cNvPr id="73" name="文本框 72"/>
              <p:cNvSpPr txBox="1"/>
              <p:nvPr/>
            </p:nvSpPr>
            <p:spPr>
              <a:xfrm>
                <a:off x="5734507" y="1173650"/>
                <a:ext cx="42546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保证金的生、缴、退模式</a:t>
                </a:r>
              </a:p>
            </p:txBody>
          </p:sp>
          <p:sp>
            <p:nvSpPr>
              <p:cNvPr id="74" name="文本框 73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Bond System</a:t>
                </a: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0740181D-50D4-4B4C-8F89-E9104248D119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50" name="图片 49" descr="图片包含 物体&#10;&#10;描述已自动生成">
              <a:extLst>
                <a:ext uri="{FF2B5EF4-FFF2-40B4-BE49-F238E27FC236}">
                  <a16:creationId xmlns:a16="http://schemas.microsoft.com/office/drawing/2014/main" id="{E72BF75D-A6C6-4FEA-AB30-EFB76881F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51" name="图片 50" descr="图片包含 游戏机, 画&#10;&#10;描述已自动生成">
              <a:extLst>
                <a:ext uri="{FF2B5EF4-FFF2-40B4-BE49-F238E27FC236}">
                  <a16:creationId xmlns:a16="http://schemas.microsoft.com/office/drawing/2014/main" id="{A7EEA684-E03F-4C2D-BE8E-9C722021C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8C4140FA-0F12-4553-AA20-1A09C8617ADB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75" name="直接连接符 74">
              <a:extLst>
                <a:ext uri="{FF2B5EF4-FFF2-40B4-BE49-F238E27FC236}">
                  <a16:creationId xmlns:a16="http://schemas.microsoft.com/office/drawing/2014/main" id="{9422A2D5-17DA-4DBB-921C-967BF067184E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275310D6-9CAA-4A56-BA49-4848CB591D17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9854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 animBg="1"/>
      <p:bldP spid="63" grpId="0" animBg="1"/>
      <p:bldP spid="64" grpId="0" animBg="1"/>
      <p:bldP spid="65" grpId="0" animBg="1"/>
      <p:bldP spid="21" grpId="0" animBg="1"/>
      <p:bldP spid="28" grpId="0" animBg="1"/>
      <p:bldP spid="34" grpId="0" animBg="1"/>
      <p:bldP spid="41" grpId="0" animBg="1"/>
      <p:bldP spid="48" grpId="0" animBg="1"/>
      <p:bldP spid="19" grpId="0" animBg="1"/>
      <p:bldP spid="17" grpId="0"/>
      <p:bldP spid="26" grpId="0" animBg="1"/>
      <p:bldP spid="24" grpId="0"/>
      <p:bldP spid="31" grpId="0" animBg="1"/>
      <p:bldP spid="32" grpId="0"/>
      <p:bldP spid="39" grpId="0" animBg="1"/>
      <p:bldP spid="37" grpId="0"/>
      <p:bldP spid="46" grpId="0" animBg="1"/>
      <p:bldP spid="44" grpId="0"/>
      <p:bldP spid="52" grpId="0"/>
      <p:bldP spid="53" grpId="0"/>
      <p:bldP spid="54" grpId="0"/>
      <p:bldP spid="55" grpId="0"/>
      <p:bldP spid="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4"/>
          <p:cNvSpPr/>
          <p:nvPr/>
        </p:nvSpPr>
        <p:spPr>
          <a:xfrm rot="2400000">
            <a:off x="3657654" y="2086926"/>
            <a:ext cx="1980899" cy="1830485"/>
          </a:xfrm>
          <a:custGeom>
            <a:avLst/>
            <a:gdLst>
              <a:gd name="connsiteX0" fmla="*/ 0 w 1685374"/>
              <a:gd name="connsiteY0" fmla="*/ 0 h 1548000"/>
              <a:gd name="connsiteX1" fmla="*/ 1685374 w 1685374"/>
              <a:gd name="connsiteY1" fmla="*/ 0 h 1548000"/>
              <a:gd name="connsiteX2" fmla="*/ 1685374 w 1685374"/>
              <a:gd name="connsiteY2" fmla="*/ 1548000 h 1548000"/>
              <a:gd name="connsiteX3" fmla="*/ 0 w 1685374"/>
              <a:gd name="connsiteY3" fmla="*/ 1548000 h 1548000"/>
              <a:gd name="connsiteX4" fmla="*/ 0 w 1685374"/>
              <a:gd name="connsiteY4" fmla="*/ 0 h 1548000"/>
              <a:gd name="connsiteX0" fmla="*/ 0 w 1685374"/>
              <a:gd name="connsiteY0" fmla="*/ 0 h 1557401"/>
              <a:gd name="connsiteX1" fmla="*/ 1685374 w 1685374"/>
              <a:gd name="connsiteY1" fmla="*/ 0 h 1557401"/>
              <a:gd name="connsiteX2" fmla="*/ 1685374 w 1685374"/>
              <a:gd name="connsiteY2" fmla="*/ 1548000 h 1557401"/>
              <a:gd name="connsiteX3" fmla="*/ 683825 w 1685374"/>
              <a:gd name="connsiteY3" fmla="*/ 1557401 h 1557401"/>
              <a:gd name="connsiteX4" fmla="*/ 0 w 1685374"/>
              <a:gd name="connsiteY4" fmla="*/ 1548000 h 1557401"/>
              <a:gd name="connsiteX5" fmla="*/ 0 w 1685374"/>
              <a:gd name="connsiteY5" fmla="*/ 0 h 1557401"/>
              <a:gd name="connsiteX0" fmla="*/ 0 w 1685374"/>
              <a:gd name="connsiteY0" fmla="*/ 0 h 1557401"/>
              <a:gd name="connsiteX1" fmla="*/ 1685374 w 1685374"/>
              <a:gd name="connsiteY1" fmla="*/ 0 h 1557401"/>
              <a:gd name="connsiteX2" fmla="*/ 1685374 w 1685374"/>
              <a:gd name="connsiteY2" fmla="*/ 1548000 h 1557401"/>
              <a:gd name="connsiteX3" fmla="*/ 683825 w 1685374"/>
              <a:gd name="connsiteY3" fmla="*/ 1557401 h 1557401"/>
              <a:gd name="connsiteX4" fmla="*/ 0 w 1685374"/>
              <a:gd name="connsiteY4" fmla="*/ 0 h 1557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5374" h="1557401">
                <a:moveTo>
                  <a:pt x="0" y="0"/>
                </a:moveTo>
                <a:lnTo>
                  <a:pt x="1685374" y="0"/>
                </a:lnTo>
                <a:lnTo>
                  <a:pt x="1685374" y="1548000"/>
                </a:lnTo>
                <a:lnTo>
                  <a:pt x="683825" y="1557401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" name="MU"/>
          <p:cNvSpPr/>
          <p:nvPr>
            <p:custDataLst>
              <p:tags r:id="rId1"/>
            </p:custDataLst>
          </p:nvPr>
        </p:nvSpPr>
        <p:spPr>
          <a:xfrm>
            <a:off x="3065348" y="1476117"/>
            <a:ext cx="1733642" cy="2107396"/>
          </a:xfrm>
          <a:custGeom>
            <a:avLst/>
            <a:gdLst>
              <a:gd name="connsiteX0" fmla="*/ 733733 w 1467465"/>
              <a:gd name="connsiteY0" fmla="*/ 0 h 1784485"/>
              <a:gd name="connsiteX1" fmla="*/ 1252560 w 1467465"/>
              <a:gd name="connsiteY1" fmla="*/ 214906 h 1784485"/>
              <a:gd name="connsiteX2" fmla="*/ 1252560 w 1467465"/>
              <a:gd name="connsiteY2" fmla="*/ 1252562 h 1784485"/>
              <a:gd name="connsiteX3" fmla="*/ 926460 w 1467465"/>
              <a:gd name="connsiteY3" fmla="*/ 1578661 h 1784485"/>
              <a:gd name="connsiteX4" fmla="*/ 787140 w 1467465"/>
              <a:gd name="connsiteY4" fmla="*/ 1756957 h 1784485"/>
              <a:gd name="connsiteX5" fmla="*/ 733733 w 1467465"/>
              <a:gd name="connsiteY5" fmla="*/ 1784303 h 1784485"/>
              <a:gd name="connsiteX6" fmla="*/ 732256 w 1467465"/>
              <a:gd name="connsiteY6" fmla="*/ 1784485 h 1784485"/>
              <a:gd name="connsiteX7" fmla="*/ 680326 w 1467465"/>
              <a:gd name="connsiteY7" fmla="*/ 1756957 h 1784485"/>
              <a:gd name="connsiteX8" fmla="*/ 541005 w 1467465"/>
              <a:gd name="connsiteY8" fmla="*/ 1578661 h 1784485"/>
              <a:gd name="connsiteX9" fmla="*/ 214905 w 1467465"/>
              <a:gd name="connsiteY9" fmla="*/ 1252561 h 1784485"/>
              <a:gd name="connsiteX10" fmla="*/ 214905 w 1467465"/>
              <a:gd name="connsiteY10" fmla="*/ 214906 h 1784485"/>
              <a:gd name="connsiteX11" fmla="*/ 733733 w 1467465"/>
              <a:gd name="connsiteY11" fmla="*/ 0 h 1784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7465" h="1784485">
                <a:moveTo>
                  <a:pt x="733733" y="0"/>
                </a:moveTo>
                <a:cubicBezTo>
                  <a:pt x="921511" y="0"/>
                  <a:pt x="1109290" y="71635"/>
                  <a:pt x="1252560" y="214906"/>
                </a:cubicBezTo>
                <a:cubicBezTo>
                  <a:pt x="1539101" y="501447"/>
                  <a:pt x="1539101" y="966021"/>
                  <a:pt x="1252560" y="1252562"/>
                </a:cubicBezTo>
                <a:lnTo>
                  <a:pt x="926460" y="1578661"/>
                </a:lnTo>
                <a:lnTo>
                  <a:pt x="787140" y="1756957"/>
                </a:lnTo>
                <a:cubicBezTo>
                  <a:pt x="772424" y="1775790"/>
                  <a:pt x="753016" y="1784959"/>
                  <a:pt x="733733" y="1784303"/>
                </a:cubicBezTo>
                <a:cubicBezTo>
                  <a:pt x="733243" y="1784478"/>
                  <a:pt x="732749" y="1784485"/>
                  <a:pt x="732256" y="1784485"/>
                </a:cubicBezTo>
                <a:cubicBezTo>
                  <a:pt x="713461" y="1784484"/>
                  <a:pt x="694666" y="1775308"/>
                  <a:pt x="680326" y="1756957"/>
                </a:cubicBezTo>
                <a:lnTo>
                  <a:pt x="541005" y="1578661"/>
                </a:lnTo>
                <a:lnTo>
                  <a:pt x="214905" y="1252561"/>
                </a:lnTo>
                <a:cubicBezTo>
                  <a:pt x="-71636" y="966020"/>
                  <a:pt x="-71636" y="501447"/>
                  <a:pt x="214905" y="214906"/>
                </a:cubicBezTo>
                <a:cubicBezTo>
                  <a:pt x="358176" y="71635"/>
                  <a:pt x="545954" y="0"/>
                  <a:pt x="733733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6" name="8"/>
          <p:cNvSpPr/>
          <p:nvPr>
            <p:custDataLst>
              <p:tags r:id="rId2"/>
            </p:custDataLst>
          </p:nvPr>
        </p:nvSpPr>
        <p:spPr>
          <a:xfrm>
            <a:off x="3199027" y="1615818"/>
            <a:ext cx="1465071" cy="1465071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207565" y="5068998"/>
            <a:ext cx="9823292" cy="744333"/>
            <a:chOff x="7483989" y="3317122"/>
            <a:chExt cx="9823292" cy="744333"/>
          </a:xfrm>
        </p:grpSpPr>
        <p:sp>
          <p:nvSpPr>
            <p:cNvPr id="15" name="矩形 14"/>
            <p:cNvSpPr/>
            <p:nvPr/>
          </p:nvSpPr>
          <p:spPr>
            <a:xfrm>
              <a:off x="7483989" y="3732519"/>
              <a:ext cx="9823292" cy="32893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目前两种招标文件发售模式同时存在，需要注意的是，系统招标公告环节的“领取地点”字段中需要大家自己书写明确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7483989" y="3317122"/>
              <a:ext cx="2050552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latin typeface="+mn-ea"/>
                </a:rPr>
                <a:t>备注：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906893" y="3727860"/>
            <a:ext cx="2050552" cy="1057251"/>
            <a:chOff x="6062537" y="4411871"/>
            <a:chExt cx="2050552" cy="1057251"/>
          </a:xfrm>
        </p:grpSpPr>
        <p:sp>
          <p:nvSpPr>
            <p:cNvPr id="18" name="矩形 17"/>
            <p:cNvSpPr/>
            <p:nvPr/>
          </p:nvSpPr>
          <p:spPr>
            <a:xfrm>
              <a:off x="6062537" y="4411871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线下领取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062537" y="4810865"/>
              <a:ext cx="2050552" cy="6582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E52739"/>
                  </a:solidFill>
                  <a:latin typeface="+mn-ea"/>
                </a:rPr>
                <a:t>公告中需要明确购买地点时间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40" name="矩形 39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3653004" y="413724"/>
              <a:ext cx="4885992" cy="726150"/>
              <a:chOff x="5402407" y="1237173"/>
              <a:chExt cx="4885992" cy="726150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6110284" y="1237173"/>
                <a:ext cx="346902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招标文件的发售模式</a:t>
                </a: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Sale of documents</a:t>
                </a: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矩形 34">
            <a:extLst>
              <a:ext uri="{FF2B5EF4-FFF2-40B4-BE49-F238E27FC236}">
                <a16:creationId xmlns:a16="http://schemas.microsoft.com/office/drawing/2014/main" id="{945A6859-6903-45D4-B308-1A7EED67AAFC}"/>
              </a:ext>
            </a:extLst>
          </p:cNvPr>
          <p:cNvSpPr/>
          <p:nvPr/>
        </p:nvSpPr>
        <p:spPr>
          <a:xfrm rot="2400000">
            <a:off x="7980360" y="2086926"/>
            <a:ext cx="1980899" cy="1830485"/>
          </a:xfrm>
          <a:custGeom>
            <a:avLst/>
            <a:gdLst>
              <a:gd name="connsiteX0" fmla="*/ 0 w 1685374"/>
              <a:gd name="connsiteY0" fmla="*/ 0 h 1548000"/>
              <a:gd name="connsiteX1" fmla="*/ 1685374 w 1685374"/>
              <a:gd name="connsiteY1" fmla="*/ 0 h 1548000"/>
              <a:gd name="connsiteX2" fmla="*/ 1685374 w 1685374"/>
              <a:gd name="connsiteY2" fmla="*/ 1548000 h 1548000"/>
              <a:gd name="connsiteX3" fmla="*/ 0 w 1685374"/>
              <a:gd name="connsiteY3" fmla="*/ 1548000 h 1548000"/>
              <a:gd name="connsiteX4" fmla="*/ 0 w 1685374"/>
              <a:gd name="connsiteY4" fmla="*/ 0 h 1548000"/>
              <a:gd name="connsiteX0" fmla="*/ 0 w 1685374"/>
              <a:gd name="connsiteY0" fmla="*/ 0 h 1557401"/>
              <a:gd name="connsiteX1" fmla="*/ 1685374 w 1685374"/>
              <a:gd name="connsiteY1" fmla="*/ 0 h 1557401"/>
              <a:gd name="connsiteX2" fmla="*/ 1685374 w 1685374"/>
              <a:gd name="connsiteY2" fmla="*/ 1548000 h 1557401"/>
              <a:gd name="connsiteX3" fmla="*/ 683825 w 1685374"/>
              <a:gd name="connsiteY3" fmla="*/ 1557401 h 1557401"/>
              <a:gd name="connsiteX4" fmla="*/ 0 w 1685374"/>
              <a:gd name="connsiteY4" fmla="*/ 1548000 h 1557401"/>
              <a:gd name="connsiteX5" fmla="*/ 0 w 1685374"/>
              <a:gd name="connsiteY5" fmla="*/ 0 h 1557401"/>
              <a:gd name="connsiteX0" fmla="*/ 0 w 1685374"/>
              <a:gd name="connsiteY0" fmla="*/ 0 h 1557401"/>
              <a:gd name="connsiteX1" fmla="*/ 1685374 w 1685374"/>
              <a:gd name="connsiteY1" fmla="*/ 0 h 1557401"/>
              <a:gd name="connsiteX2" fmla="*/ 1685374 w 1685374"/>
              <a:gd name="connsiteY2" fmla="*/ 1548000 h 1557401"/>
              <a:gd name="connsiteX3" fmla="*/ 683825 w 1685374"/>
              <a:gd name="connsiteY3" fmla="*/ 1557401 h 1557401"/>
              <a:gd name="connsiteX4" fmla="*/ 0 w 1685374"/>
              <a:gd name="connsiteY4" fmla="*/ 0 h 1557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5374" h="1557401">
                <a:moveTo>
                  <a:pt x="0" y="0"/>
                </a:moveTo>
                <a:lnTo>
                  <a:pt x="1685374" y="0"/>
                </a:lnTo>
                <a:lnTo>
                  <a:pt x="1685374" y="1548000"/>
                </a:lnTo>
                <a:lnTo>
                  <a:pt x="683825" y="1557401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3" name="MU">
            <a:extLst>
              <a:ext uri="{FF2B5EF4-FFF2-40B4-BE49-F238E27FC236}">
                <a16:creationId xmlns:a16="http://schemas.microsoft.com/office/drawing/2014/main" id="{2E4158AC-8255-4E9E-B017-936CE90B11E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388054" y="1476117"/>
            <a:ext cx="1733642" cy="2107396"/>
          </a:xfrm>
          <a:custGeom>
            <a:avLst/>
            <a:gdLst>
              <a:gd name="connsiteX0" fmla="*/ 733733 w 1467465"/>
              <a:gd name="connsiteY0" fmla="*/ 0 h 1784485"/>
              <a:gd name="connsiteX1" fmla="*/ 1252560 w 1467465"/>
              <a:gd name="connsiteY1" fmla="*/ 214906 h 1784485"/>
              <a:gd name="connsiteX2" fmla="*/ 1252560 w 1467465"/>
              <a:gd name="connsiteY2" fmla="*/ 1252562 h 1784485"/>
              <a:gd name="connsiteX3" fmla="*/ 926460 w 1467465"/>
              <a:gd name="connsiteY3" fmla="*/ 1578661 h 1784485"/>
              <a:gd name="connsiteX4" fmla="*/ 787140 w 1467465"/>
              <a:gd name="connsiteY4" fmla="*/ 1756957 h 1784485"/>
              <a:gd name="connsiteX5" fmla="*/ 733733 w 1467465"/>
              <a:gd name="connsiteY5" fmla="*/ 1784303 h 1784485"/>
              <a:gd name="connsiteX6" fmla="*/ 732256 w 1467465"/>
              <a:gd name="connsiteY6" fmla="*/ 1784485 h 1784485"/>
              <a:gd name="connsiteX7" fmla="*/ 680326 w 1467465"/>
              <a:gd name="connsiteY7" fmla="*/ 1756957 h 1784485"/>
              <a:gd name="connsiteX8" fmla="*/ 541005 w 1467465"/>
              <a:gd name="connsiteY8" fmla="*/ 1578661 h 1784485"/>
              <a:gd name="connsiteX9" fmla="*/ 214905 w 1467465"/>
              <a:gd name="connsiteY9" fmla="*/ 1252561 h 1784485"/>
              <a:gd name="connsiteX10" fmla="*/ 214905 w 1467465"/>
              <a:gd name="connsiteY10" fmla="*/ 214906 h 1784485"/>
              <a:gd name="connsiteX11" fmla="*/ 733733 w 1467465"/>
              <a:gd name="connsiteY11" fmla="*/ 0 h 1784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7465" h="1784485">
                <a:moveTo>
                  <a:pt x="733733" y="0"/>
                </a:moveTo>
                <a:cubicBezTo>
                  <a:pt x="921511" y="0"/>
                  <a:pt x="1109290" y="71635"/>
                  <a:pt x="1252560" y="214906"/>
                </a:cubicBezTo>
                <a:cubicBezTo>
                  <a:pt x="1539101" y="501447"/>
                  <a:pt x="1539101" y="966021"/>
                  <a:pt x="1252560" y="1252562"/>
                </a:cubicBezTo>
                <a:lnTo>
                  <a:pt x="926460" y="1578661"/>
                </a:lnTo>
                <a:lnTo>
                  <a:pt x="787140" y="1756957"/>
                </a:lnTo>
                <a:cubicBezTo>
                  <a:pt x="772424" y="1775790"/>
                  <a:pt x="753016" y="1784959"/>
                  <a:pt x="733733" y="1784303"/>
                </a:cubicBezTo>
                <a:cubicBezTo>
                  <a:pt x="733243" y="1784478"/>
                  <a:pt x="732749" y="1784485"/>
                  <a:pt x="732256" y="1784485"/>
                </a:cubicBezTo>
                <a:cubicBezTo>
                  <a:pt x="713461" y="1784484"/>
                  <a:pt x="694666" y="1775308"/>
                  <a:pt x="680326" y="1756957"/>
                </a:cubicBezTo>
                <a:lnTo>
                  <a:pt x="541005" y="1578661"/>
                </a:lnTo>
                <a:lnTo>
                  <a:pt x="214905" y="1252561"/>
                </a:lnTo>
                <a:cubicBezTo>
                  <a:pt x="-71636" y="966020"/>
                  <a:pt x="-71636" y="501447"/>
                  <a:pt x="214905" y="214906"/>
                </a:cubicBezTo>
                <a:cubicBezTo>
                  <a:pt x="358176" y="71635"/>
                  <a:pt x="545954" y="0"/>
                  <a:pt x="733733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4" name="8">
            <a:extLst>
              <a:ext uri="{FF2B5EF4-FFF2-40B4-BE49-F238E27FC236}">
                <a16:creationId xmlns:a16="http://schemas.microsoft.com/office/drawing/2014/main" id="{93CC8B5B-B62F-4946-AE38-5D5F0EA4683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521733" y="1615818"/>
            <a:ext cx="1465071" cy="1465071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CD61786A-6826-4E6E-B10D-4122346C21B5}"/>
              </a:ext>
            </a:extLst>
          </p:cNvPr>
          <p:cNvGrpSpPr/>
          <p:nvPr/>
        </p:nvGrpSpPr>
        <p:grpSpPr>
          <a:xfrm>
            <a:off x="7229599" y="3727860"/>
            <a:ext cx="2050552" cy="1057251"/>
            <a:chOff x="6062537" y="4411871"/>
            <a:chExt cx="2050552" cy="1057251"/>
          </a:xfrm>
        </p:grpSpPr>
        <p:sp>
          <p:nvSpPr>
            <p:cNvPr id="56" name="矩形 55">
              <a:extLst>
                <a:ext uri="{FF2B5EF4-FFF2-40B4-BE49-F238E27FC236}">
                  <a16:creationId xmlns:a16="http://schemas.microsoft.com/office/drawing/2014/main" id="{9338DD1F-8BDC-412C-AA76-2F27913227D7}"/>
                </a:ext>
              </a:extLst>
            </p:cNvPr>
            <p:cNvSpPr/>
            <p:nvPr/>
          </p:nvSpPr>
          <p:spPr>
            <a:xfrm>
              <a:off x="6062537" y="4411871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线上领取</a:t>
              </a:r>
            </a:p>
          </p:txBody>
        </p:sp>
        <p:sp>
          <p:nvSpPr>
            <p:cNvPr id="57" name="矩形 56">
              <a:extLst>
                <a:ext uri="{FF2B5EF4-FFF2-40B4-BE49-F238E27FC236}">
                  <a16:creationId xmlns:a16="http://schemas.microsoft.com/office/drawing/2014/main" id="{3DC98642-883C-4317-B1C2-DC50030F5599}"/>
                </a:ext>
              </a:extLst>
            </p:cNvPr>
            <p:cNvSpPr/>
            <p:nvPr/>
          </p:nvSpPr>
          <p:spPr>
            <a:xfrm>
              <a:off x="6062537" y="4810865"/>
              <a:ext cx="2050552" cy="6582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0070C0"/>
                  </a:solidFill>
                  <a:latin typeface="+mn-ea"/>
                </a:rPr>
                <a:t>投标人根据发售时间网上自行领取</a:t>
              </a:r>
            </a:p>
          </p:txBody>
        </p:sp>
      </p:grpSp>
      <p:pic>
        <p:nvPicPr>
          <p:cNvPr id="3" name="图形 2" descr="传真">
            <a:extLst>
              <a:ext uri="{FF2B5EF4-FFF2-40B4-BE49-F238E27FC236}">
                <a16:creationId xmlns:a16="http://schemas.microsoft.com/office/drawing/2014/main" id="{8A09C0CF-0E17-4178-8391-13DA0EACA9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78489" y="2001624"/>
            <a:ext cx="706146" cy="706146"/>
          </a:xfrm>
          <a:prstGeom prst="rect">
            <a:avLst/>
          </a:prstGeom>
        </p:spPr>
      </p:pic>
      <p:pic>
        <p:nvPicPr>
          <p:cNvPr id="7" name="图形 6" descr="Internet">
            <a:extLst>
              <a:ext uri="{FF2B5EF4-FFF2-40B4-BE49-F238E27FC236}">
                <a16:creationId xmlns:a16="http://schemas.microsoft.com/office/drawing/2014/main" id="{8994FF44-9511-409F-B4EE-5E8662DFF4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97068" y="1899355"/>
            <a:ext cx="914400" cy="914400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id="{7D27C930-3E83-4638-88AB-4667360C6211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34" name="图片 33" descr="图片包含 物体&#10;&#10;描述已自动生成">
              <a:extLst>
                <a:ext uri="{FF2B5EF4-FFF2-40B4-BE49-F238E27FC236}">
                  <a16:creationId xmlns:a16="http://schemas.microsoft.com/office/drawing/2014/main" id="{20E8EFF0-F9AB-4BF6-840D-CFB72745B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35" name="图片 34" descr="图片包含 游戏机, 画&#10;&#10;描述已自动生成">
              <a:extLst>
                <a:ext uri="{FF2B5EF4-FFF2-40B4-BE49-F238E27FC236}">
                  <a16:creationId xmlns:a16="http://schemas.microsoft.com/office/drawing/2014/main" id="{D8FDA287-0CD6-473A-9706-EB5BA0B77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167D3C73-7A08-433B-8FC4-5CED1E9F5724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id="{BDA55881-120D-4B56-9C26-6E93F9035C7C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B4018820-E755-482A-9345-F1D6651837A7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矩形 35">
            <a:extLst>
              <a:ext uri="{FF2B5EF4-FFF2-40B4-BE49-F238E27FC236}">
                <a16:creationId xmlns:a16="http://schemas.microsoft.com/office/drawing/2014/main" id="{87ACE1C5-B8B5-4ADA-9090-7A8647A74146}"/>
              </a:ext>
            </a:extLst>
          </p:cNvPr>
          <p:cNvSpPr/>
          <p:nvPr/>
        </p:nvSpPr>
        <p:spPr>
          <a:xfrm>
            <a:off x="5176105" y="2281949"/>
            <a:ext cx="1832135" cy="56560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并存</a:t>
            </a:r>
          </a:p>
        </p:txBody>
      </p:sp>
    </p:spTree>
    <p:extLst>
      <p:ext uri="{BB962C8B-B14F-4D97-AF65-F5344CB8AC3E}">
        <p14:creationId xmlns:p14="http://schemas.microsoft.com/office/powerpoint/2010/main" val="350209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" grpId="0" animBg="1"/>
      <p:bldP spid="6" grpId="0" animBg="1"/>
      <p:bldP spid="52" grpId="0" animBg="1"/>
      <p:bldP spid="53" grpId="0" animBg="1"/>
      <p:bldP spid="54" grpId="0" animBg="1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 rot="2400000">
            <a:off x="9982378" y="3219279"/>
            <a:ext cx="3242431" cy="1636409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1" name="矩形 70"/>
          <p:cNvSpPr/>
          <p:nvPr/>
        </p:nvSpPr>
        <p:spPr>
          <a:xfrm rot="2400000">
            <a:off x="7838305" y="3219279"/>
            <a:ext cx="3242431" cy="1636409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D2186022-1278-4435-9C07-1B20DB09BBD1}"/>
              </a:ext>
            </a:extLst>
          </p:cNvPr>
          <p:cNvSpPr/>
          <p:nvPr/>
        </p:nvSpPr>
        <p:spPr>
          <a:xfrm rot="2400000">
            <a:off x="5719878" y="3219278"/>
            <a:ext cx="3242431" cy="1636409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0" name="矩形 69"/>
          <p:cNvSpPr/>
          <p:nvPr/>
        </p:nvSpPr>
        <p:spPr>
          <a:xfrm rot="2400000">
            <a:off x="3518520" y="3219279"/>
            <a:ext cx="3242431" cy="1636409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 rot="2400000">
            <a:off x="1359664" y="3219279"/>
            <a:ext cx="3242431" cy="1636409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64606" y="2219246"/>
            <a:ext cx="1630691" cy="1630691"/>
            <a:chOff x="1513251" y="2219246"/>
            <a:chExt cx="1630691" cy="1630691"/>
          </a:xfrm>
        </p:grpSpPr>
        <p:sp>
          <p:nvSpPr>
            <p:cNvPr id="37" name="椭圆 36"/>
            <p:cNvSpPr/>
            <p:nvPr/>
          </p:nvSpPr>
          <p:spPr>
            <a:xfrm>
              <a:off x="1513251" y="2219246"/>
              <a:ext cx="1630691" cy="16306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677405" y="2383400"/>
              <a:ext cx="1302382" cy="130238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20023" y="2219245"/>
            <a:ext cx="1630691" cy="1630691"/>
            <a:chOff x="4034427" y="2219245"/>
            <a:chExt cx="1630691" cy="1630691"/>
          </a:xfrm>
        </p:grpSpPr>
        <p:sp>
          <p:nvSpPr>
            <p:cNvPr id="40" name="椭圆 39"/>
            <p:cNvSpPr/>
            <p:nvPr/>
          </p:nvSpPr>
          <p:spPr>
            <a:xfrm>
              <a:off x="4034427" y="2219245"/>
              <a:ext cx="1630691" cy="16306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198581" y="2383399"/>
              <a:ext cx="1302382" cy="1302382"/>
            </a:xfrm>
            <a:prstGeom prst="ellipse">
              <a:avLst/>
            </a:prstGeom>
            <a:solidFill>
              <a:srgbClr val="CE050B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428511" y="2219244"/>
            <a:ext cx="1630691" cy="1630691"/>
            <a:chOff x="6557271" y="2219244"/>
            <a:chExt cx="1630691" cy="1630691"/>
          </a:xfrm>
        </p:grpSpPr>
        <p:sp>
          <p:nvSpPr>
            <p:cNvPr id="43" name="椭圆 42"/>
            <p:cNvSpPr/>
            <p:nvPr/>
          </p:nvSpPr>
          <p:spPr>
            <a:xfrm>
              <a:off x="6557271" y="2219244"/>
              <a:ext cx="1630691" cy="16306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6721425" y="2383398"/>
              <a:ext cx="1302382" cy="1302382"/>
            </a:xfrm>
            <a:prstGeom prst="ellipse">
              <a:avLst/>
            </a:prstGeom>
            <a:solidFill>
              <a:srgbClr val="CE050B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605352" y="2234613"/>
            <a:ext cx="1630691" cy="1630691"/>
            <a:chOff x="9089117" y="2234613"/>
            <a:chExt cx="1630691" cy="1630691"/>
          </a:xfrm>
        </p:grpSpPr>
        <p:sp>
          <p:nvSpPr>
            <p:cNvPr id="46" name="椭圆 45"/>
            <p:cNvSpPr/>
            <p:nvPr/>
          </p:nvSpPr>
          <p:spPr>
            <a:xfrm>
              <a:off x="9089117" y="2234613"/>
              <a:ext cx="1630691" cy="16306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9253271" y="2398767"/>
              <a:ext cx="1302382" cy="1302382"/>
            </a:xfrm>
            <a:prstGeom prst="ellipse">
              <a:avLst/>
            </a:prstGeom>
            <a:solidFill>
              <a:srgbClr val="368FE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6471" y="4199147"/>
            <a:ext cx="3044118" cy="802307"/>
            <a:chOff x="7833335" y="3433235"/>
            <a:chExt cx="3044118" cy="802307"/>
          </a:xfrm>
        </p:grpSpPr>
        <p:sp>
          <p:nvSpPr>
            <p:cNvPr id="48" name="矩形 47"/>
            <p:cNvSpPr/>
            <p:nvPr/>
          </p:nvSpPr>
          <p:spPr>
            <a:xfrm>
              <a:off x="8219053" y="3919173"/>
              <a:ext cx="2283476" cy="3163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平台结构宏观介绍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7833335" y="3433235"/>
              <a:ext cx="304411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平台介绍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413309" y="4199147"/>
            <a:ext cx="3044118" cy="802307"/>
            <a:chOff x="7833335" y="3433235"/>
            <a:chExt cx="3044118" cy="802307"/>
          </a:xfrm>
        </p:grpSpPr>
        <p:sp>
          <p:nvSpPr>
            <p:cNvPr id="60" name="矩形 59"/>
            <p:cNvSpPr/>
            <p:nvPr/>
          </p:nvSpPr>
          <p:spPr>
            <a:xfrm>
              <a:off x="8210634" y="3919173"/>
              <a:ext cx="2283476" cy="3163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重点环节说明、新旧系统对比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7833335" y="3433235"/>
              <a:ext cx="304411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业务讲解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721797" y="4199147"/>
            <a:ext cx="3044118" cy="802307"/>
            <a:chOff x="7833335" y="3433235"/>
            <a:chExt cx="3044118" cy="802307"/>
          </a:xfrm>
        </p:grpSpPr>
        <p:sp>
          <p:nvSpPr>
            <p:cNvPr id="63" name="矩形 62"/>
            <p:cNvSpPr/>
            <p:nvPr/>
          </p:nvSpPr>
          <p:spPr>
            <a:xfrm>
              <a:off x="8213657" y="3919173"/>
              <a:ext cx="2283476" cy="3163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通过实际业务流程加深培训印象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7833335" y="3433235"/>
              <a:ext cx="304411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系统演示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898638" y="4199147"/>
            <a:ext cx="3044118" cy="802307"/>
            <a:chOff x="7833335" y="3433235"/>
            <a:chExt cx="3044118" cy="802307"/>
          </a:xfrm>
        </p:grpSpPr>
        <p:sp>
          <p:nvSpPr>
            <p:cNvPr id="66" name="矩形 65"/>
            <p:cNvSpPr/>
            <p:nvPr/>
          </p:nvSpPr>
          <p:spPr>
            <a:xfrm>
              <a:off x="8213657" y="3919173"/>
              <a:ext cx="2283476" cy="3163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现场解答受训人员提出的问题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7833335" y="3433235"/>
              <a:ext cx="304411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现场答疑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653003" y="-272090"/>
            <a:ext cx="4885992" cy="1464420"/>
            <a:chOff x="3653003" y="-272090"/>
            <a:chExt cx="4885992" cy="1464420"/>
          </a:xfrm>
        </p:grpSpPr>
        <p:sp>
          <p:nvSpPr>
            <p:cNvPr id="32" name="矩形 31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3653003" y="327010"/>
              <a:ext cx="4885992" cy="865320"/>
              <a:chOff x="5402406" y="1150459"/>
              <a:chExt cx="4885992" cy="865320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6197743" y="1150459"/>
                <a:ext cx="329531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3600" b="1" u="sng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目 录</a:t>
                </a: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5402406" y="1745962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CONTENTS</a:t>
                </a: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rgbClr val="CE050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7" name="图形 6" descr="拼图">
            <a:extLst>
              <a:ext uri="{FF2B5EF4-FFF2-40B4-BE49-F238E27FC236}">
                <a16:creationId xmlns:a16="http://schemas.microsoft.com/office/drawing/2014/main" id="{F7ADB968-FD24-4C6D-B640-98A6266626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21330" y="2551194"/>
            <a:ext cx="914400" cy="914400"/>
          </a:xfrm>
          <a:prstGeom prst="rect">
            <a:avLst/>
          </a:prstGeom>
        </p:spPr>
      </p:pic>
      <p:pic>
        <p:nvPicPr>
          <p:cNvPr id="10" name="图形 9" descr="字幕">
            <a:extLst>
              <a:ext uri="{FF2B5EF4-FFF2-40B4-BE49-F238E27FC236}">
                <a16:creationId xmlns:a16="http://schemas.microsoft.com/office/drawing/2014/main" id="{CB8EBD2C-5B9D-4E08-8FBB-DA9D1F503F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92582" y="2658429"/>
            <a:ext cx="856230" cy="856230"/>
          </a:xfrm>
          <a:prstGeom prst="rect">
            <a:avLst/>
          </a:prstGeom>
        </p:spPr>
      </p:pic>
      <p:pic>
        <p:nvPicPr>
          <p:cNvPr id="12" name="图形 11" descr="决策图">
            <a:extLst>
              <a:ext uri="{FF2B5EF4-FFF2-40B4-BE49-F238E27FC236}">
                <a16:creationId xmlns:a16="http://schemas.microsoft.com/office/drawing/2014/main" id="{00781F9C-23B1-462C-8588-CB1A028128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70621" y="2674533"/>
            <a:ext cx="720112" cy="720112"/>
          </a:xfrm>
          <a:prstGeom prst="rect">
            <a:avLst/>
          </a:prstGeom>
        </p:spPr>
      </p:pic>
      <p:grpSp>
        <p:nvGrpSpPr>
          <p:cNvPr id="54" name="组合 53">
            <a:extLst>
              <a:ext uri="{FF2B5EF4-FFF2-40B4-BE49-F238E27FC236}">
                <a16:creationId xmlns:a16="http://schemas.microsoft.com/office/drawing/2014/main" id="{3DFB0B87-B80F-409F-8E32-ADCF6313797D}"/>
              </a:ext>
            </a:extLst>
          </p:cNvPr>
          <p:cNvGrpSpPr/>
          <p:nvPr/>
        </p:nvGrpSpPr>
        <p:grpSpPr>
          <a:xfrm>
            <a:off x="5321381" y="2219244"/>
            <a:ext cx="1630691" cy="1630691"/>
            <a:chOff x="4034427" y="2219245"/>
            <a:chExt cx="1630691" cy="1630691"/>
          </a:xfrm>
        </p:grpSpPr>
        <p:sp>
          <p:nvSpPr>
            <p:cNvPr id="55" name="椭圆 54">
              <a:extLst>
                <a:ext uri="{FF2B5EF4-FFF2-40B4-BE49-F238E27FC236}">
                  <a16:creationId xmlns:a16="http://schemas.microsoft.com/office/drawing/2014/main" id="{53CCB472-7A96-4F93-AECF-D29C5531D27E}"/>
                </a:ext>
              </a:extLst>
            </p:cNvPr>
            <p:cNvSpPr/>
            <p:nvPr/>
          </p:nvSpPr>
          <p:spPr>
            <a:xfrm>
              <a:off x="4034427" y="2219245"/>
              <a:ext cx="1630691" cy="16306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id="{B1030F35-63B1-4ACB-A805-E94BF8BE1E8B}"/>
                </a:ext>
              </a:extLst>
            </p:cNvPr>
            <p:cNvSpPr/>
            <p:nvPr/>
          </p:nvSpPr>
          <p:spPr>
            <a:xfrm>
              <a:off x="4198581" y="2383399"/>
              <a:ext cx="1302382" cy="1302382"/>
            </a:xfrm>
            <a:prstGeom prst="ellipse">
              <a:avLst/>
            </a:prstGeom>
            <a:solidFill>
              <a:srgbClr val="368FE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6BFB41CE-8BBF-499A-9F43-1EC1DEE4FE2C}"/>
              </a:ext>
            </a:extLst>
          </p:cNvPr>
          <p:cNvGrpSpPr/>
          <p:nvPr/>
        </p:nvGrpSpPr>
        <p:grpSpPr>
          <a:xfrm>
            <a:off x="4614667" y="4199146"/>
            <a:ext cx="3044118" cy="802307"/>
            <a:chOff x="7833335" y="3433235"/>
            <a:chExt cx="3044118" cy="802307"/>
          </a:xfrm>
        </p:grpSpPr>
        <p:sp>
          <p:nvSpPr>
            <p:cNvPr id="58" name="矩形 57">
              <a:extLst>
                <a:ext uri="{FF2B5EF4-FFF2-40B4-BE49-F238E27FC236}">
                  <a16:creationId xmlns:a16="http://schemas.microsoft.com/office/drawing/2014/main" id="{CEAD9E61-7F13-4F10-AEBA-F5139A10ECF3}"/>
                </a:ext>
              </a:extLst>
            </p:cNvPr>
            <p:cNvSpPr/>
            <p:nvPr/>
          </p:nvSpPr>
          <p:spPr>
            <a:xfrm>
              <a:off x="8210634" y="3919173"/>
              <a:ext cx="2283476" cy="3163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监管权力、监管手段</a:t>
              </a:r>
            </a:p>
          </p:txBody>
        </p: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id="{995216BA-A44A-4B54-8F29-79D856284217}"/>
                </a:ext>
              </a:extLst>
            </p:cNvPr>
            <p:cNvSpPr/>
            <p:nvPr/>
          </p:nvSpPr>
          <p:spPr>
            <a:xfrm>
              <a:off x="7833335" y="3433235"/>
              <a:ext cx="304411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监管操作</a:t>
              </a:r>
            </a:p>
          </p:txBody>
        </p:sp>
      </p:grpSp>
      <p:sp>
        <p:nvSpPr>
          <p:cNvPr id="74" name="KSO_Shape">
            <a:extLst>
              <a:ext uri="{FF2B5EF4-FFF2-40B4-BE49-F238E27FC236}">
                <a16:creationId xmlns:a16="http://schemas.microsoft.com/office/drawing/2014/main" id="{E8E129BB-B655-4C57-B946-D920EC86687B}"/>
              </a:ext>
            </a:extLst>
          </p:cNvPr>
          <p:cNvSpPr>
            <a:spLocks/>
          </p:cNvSpPr>
          <p:nvPr/>
        </p:nvSpPr>
        <p:spPr bwMode="auto">
          <a:xfrm>
            <a:off x="7889272" y="2688138"/>
            <a:ext cx="709167" cy="723640"/>
          </a:xfrm>
          <a:custGeom>
            <a:avLst/>
            <a:gdLst>
              <a:gd name="T0" fmla="*/ 1524318 w 3543300"/>
              <a:gd name="T1" fmla="*/ 1132523 h 3617913"/>
              <a:gd name="T2" fmla="*/ 1313498 w 3543300"/>
              <a:gd name="T3" fmla="*/ 1253173 h 3617913"/>
              <a:gd name="T4" fmla="*/ 1155382 w 3543300"/>
              <a:gd name="T5" fmla="*/ 1435418 h 3617913"/>
              <a:gd name="T6" fmla="*/ 1066122 w 3543300"/>
              <a:gd name="T7" fmla="*/ 1663327 h 3617913"/>
              <a:gd name="T8" fmla="*/ 1059774 w 3543300"/>
              <a:gd name="T9" fmla="*/ 1918696 h 3617913"/>
              <a:gd name="T10" fmla="*/ 1138484 w 3543300"/>
              <a:gd name="T11" fmla="*/ 2152467 h 3617913"/>
              <a:gd name="T12" fmla="*/ 1287651 w 3543300"/>
              <a:gd name="T13" fmla="*/ 2342088 h 3617913"/>
              <a:gd name="T14" fmla="*/ 1491724 w 3543300"/>
              <a:gd name="T15" fmla="*/ 2472632 h 3617913"/>
              <a:gd name="T16" fmla="*/ 1734517 w 3543300"/>
              <a:gd name="T17" fmla="*/ 2528533 h 3617913"/>
              <a:gd name="T18" fmla="*/ 1985879 w 3543300"/>
              <a:gd name="T19" fmla="*/ 2496771 h 3617913"/>
              <a:gd name="T20" fmla="*/ 2202647 w 3543300"/>
              <a:gd name="T21" fmla="*/ 2386238 h 3617913"/>
              <a:gd name="T22" fmla="*/ 2368635 w 3543300"/>
              <a:gd name="T23" fmla="*/ 2211863 h 3617913"/>
              <a:gd name="T24" fmla="*/ 2469244 w 3543300"/>
              <a:gd name="T25" fmla="*/ 1988891 h 3617913"/>
              <a:gd name="T26" fmla="*/ 2487969 w 3543300"/>
              <a:gd name="T27" fmla="*/ 1735110 h 3617913"/>
              <a:gd name="T28" fmla="*/ 2420685 w 3543300"/>
              <a:gd name="T29" fmla="*/ 1496257 h 3617913"/>
              <a:gd name="T30" fmla="*/ 2280920 w 3543300"/>
              <a:gd name="T31" fmla="*/ 1299528 h 3617913"/>
              <a:gd name="T32" fmla="*/ 2083752 w 3543300"/>
              <a:gd name="T33" fmla="*/ 1159510 h 3617913"/>
              <a:gd name="T34" fmla="*/ 1845310 w 3543300"/>
              <a:gd name="T35" fmla="*/ 1092518 h 3617913"/>
              <a:gd name="T36" fmla="*/ 1957705 w 3543300"/>
              <a:gd name="T37" fmla="*/ 6985 h 3617913"/>
              <a:gd name="T38" fmla="*/ 2011998 w 3543300"/>
              <a:gd name="T39" fmla="*/ 89217 h 3617913"/>
              <a:gd name="T40" fmla="*/ 2341562 w 3543300"/>
              <a:gd name="T41" fmla="*/ 485457 h 3617913"/>
              <a:gd name="T42" fmla="*/ 2646362 w 3543300"/>
              <a:gd name="T43" fmla="*/ 240665 h 3617913"/>
              <a:gd name="T44" fmla="*/ 2970848 w 3543300"/>
              <a:gd name="T45" fmla="*/ 446087 h 3617913"/>
              <a:gd name="T46" fmla="*/ 2979738 w 3543300"/>
              <a:gd name="T47" fmla="*/ 554990 h 3617913"/>
              <a:gd name="T48" fmla="*/ 2996248 w 3543300"/>
              <a:gd name="T49" fmla="*/ 1049655 h 3617913"/>
              <a:gd name="T50" fmla="*/ 3393440 w 3543300"/>
              <a:gd name="T51" fmla="*/ 1051243 h 3617913"/>
              <a:gd name="T52" fmla="*/ 3542030 w 3543300"/>
              <a:gd name="T53" fmla="*/ 1406843 h 3617913"/>
              <a:gd name="T54" fmla="*/ 3490278 w 3543300"/>
              <a:gd name="T55" fmla="*/ 1502728 h 3617913"/>
              <a:gd name="T56" fmla="*/ 3210242 w 3543300"/>
              <a:gd name="T57" fmla="*/ 1889125 h 3617913"/>
              <a:gd name="T58" fmla="*/ 3529330 w 3543300"/>
              <a:gd name="T59" fmla="*/ 2149158 h 3617913"/>
              <a:gd name="T60" fmla="*/ 3442335 w 3543300"/>
              <a:gd name="T61" fmla="*/ 2520315 h 3617913"/>
              <a:gd name="T62" fmla="*/ 3346450 w 3543300"/>
              <a:gd name="T63" fmla="*/ 2572068 h 3617913"/>
              <a:gd name="T64" fmla="*/ 2905125 w 3543300"/>
              <a:gd name="T65" fmla="*/ 2698115 h 3617913"/>
              <a:gd name="T66" fmla="*/ 2994025 w 3543300"/>
              <a:gd name="T67" fmla="*/ 3108643 h 3617913"/>
              <a:gd name="T68" fmla="*/ 2709228 w 3543300"/>
              <a:gd name="T69" fmla="*/ 3363913 h 3617913"/>
              <a:gd name="T70" fmla="*/ 2600325 w 3543300"/>
              <a:gd name="T71" fmla="*/ 3355023 h 3617913"/>
              <a:gd name="T72" fmla="*/ 2193608 w 3543300"/>
              <a:gd name="T73" fmla="*/ 3187066 h 3617913"/>
              <a:gd name="T74" fmla="*/ 2005012 w 3543300"/>
              <a:gd name="T75" fmla="*/ 3563621 h 3617913"/>
              <a:gd name="T76" fmla="*/ 1620520 w 3543300"/>
              <a:gd name="T77" fmla="*/ 3617913 h 3617913"/>
              <a:gd name="T78" fmla="*/ 1535430 w 3543300"/>
              <a:gd name="T79" fmla="*/ 3555366 h 3617913"/>
              <a:gd name="T80" fmla="*/ 1324928 w 3543300"/>
              <a:gd name="T81" fmla="*/ 3179128 h 3617913"/>
              <a:gd name="T82" fmla="*/ 935990 w 3543300"/>
              <a:gd name="T83" fmla="*/ 3361056 h 3617913"/>
              <a:gd name="T84" fmla="*/ 830262 w 3543300"/>
              <a:gd name="T85" fmla="*/ 3361056 h 3617913"/>
              <a:gd name="T86" fmla="*/ 550545 w 3543300"/>
              <a:gd name="T87" fmla="*/ 3100071 h 3617913"/>
              <a:gd name="T88" fmla="*/ 638492 w 3543300"/>
              <a:gd name="T89" fmla="*/ 2698115 h 3617913"/>
              <a:gd name="T90" fmla="*/ 196850 w 3543300"/>
              <a:gd name="T91" fmla="*/ 2572068 h 3617913"/>
              <a:gd name="T92" fmla="*/ 101282 w 3543300"/>
              <a:gd name="T93" fmla="*/ 2520315 h 3617913"/>
              <a:gd name="T94" fmla="*/ 13970 w 3543300"/>
              <a:gd name="T95" fmla="*/ 2149158 h 3617913"/>
              <a:gd name="T96" fmla="*/ 334962 w 3543300"/>
              <a:gd name="T97" fmla="*/ 1915478 h 3617913"/>
              <a:gd name="T98" fmla="*/ 57467 w 3543300"/>
              <a:gd name="T99" fmla="*/ 1504633 h 3617913"/>
              <a:gd name="T100" fmla="*/ 635 w 3543300"/>
              <a:gd name="T101" fmla="*/ 1411288 h 3617913"/>
              <a:gd name="T102" fmla="*/ 134620 w 3543300"/>
              <a:gd name="T103" fmla="*/ 1058863 h 3617913"/>
              <a:gd name="T104" fmla="*/ 520382 w 3543300"/>
              <a:gd name="T105" fmla="*/ 1095375 h 3617913"/>
              <a:gd name="T106" fmla="*/ 742632 w 3543300"/>
              <a:gd name="T107" fmla="*/ 801052 h 3617913"/>
              <a:gd name="T108" fmla="*/ 558482 w 3543300"/>
              <a:gd name="T109" fmla="*/ 467677 h 3617913"/>
              <a:gd name="T110" fmla="*/ 862648 w 3543300"/>
              <a:gd name="T111" fmla="*/ 242252 h 3617913"/>
              <a:gd name="T112" fmla="*/ 955040 w 3543300"/>
              <a:gd name="T113" fmla="*/ 276542 h 3617913"/>
              <a:gd name="T114" fmla="*/ 1452245 w 3543300"/>
              <a:gd name="T115" fmla="*/ 404177 h 3617913"/>
              <a:gd name="T116" fmla="*/ 1557655 w 3543300"/>
              <a:gd name="T117" fmla="*/ 26352 h 3617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300" h="3617913">
                <a:moveTo>
                  <a:pt x="1752918" y="1088708"/>
                </a:moveTo>
                <a:lnTo>
                  <a:pt x="1734502" y="1089660"/>
                </a:lnTo>
                <a:lnTo>
                  <a:pt x="1716088" y="1090613"/>
                </a:lnTo>
                <a:lnTo>
                  <a:pt x="1697990" y="1092518"/>
                </a:lnTo>
                <a:lnTo>
                  <a:pt x="1679892" y="1094423"/>
                </a:lnTo>
                <a:lnTo>
                  <a:pt x="1662112" y="1097280"/>
                </a:lnTo>
                <a:lnTo>
                  <a:pt x="1644332" y="1100138"/>
                </a:lnTo>
                <a:lnTo>
                  <a:pt x="1626552" y="1103630"/>
                </a:lnTo>
                <a:lnTo>
                  <a:pt x="1608772" y="1107440"/>
                </a:lnTo>
                <a:lnTo>
                  <a:pt x="1591628" y="1111568"/>
                </a:lnTo>
                <a:lnTo>
                  <a:pt x="1574800" y="1116013"/>
                </a:lnTo>
                <a:lnTo>
                  <a:pt x="1557338" y="1121093"/>
                </a:lnTo>
                <a:lnTo>
                  <a:pt x="1540828" y="1126490"/>
                </a:lnTo>
                <a:lnTo>
                  <a:pt x="1524318" y="1132523"/>
                </a:lnTo>
                <a:lnTo>
                  <a:pt x="1507808" y="1138555"/>
                </a:lnTo>
                <a:lnTo>
                  <a:pt x="1491615" y="1145223"/>
                </a:lnTo>
                <a:lnTo>
                  <a:pt x="1475422" y="1152525"/>
                </a:lnTo>
                <a:lnTo>
                  <a:pt x="1459548" y="1159510"/>
                </a:lnTo>
                <a:lnTo>
                  <a:pt x="1443672" y="1167448"/>
                </a:lnTo>
                <a:lnTo>
                  <a:pt x="1428432" y="1175703"/>
                </a:lnTo>
                <a:lnTo>
                  <a:pt x="1413192" y="1183958"/>
                </a:lnTo>
                <a:lnTo>
                  <a:pt x="1398270" y="1193165"/>
                </a:lnTo>
                <a:lnTo>
                  <a:pt x="1383665" y="1202055"/>
                </a:lnTo>
                <a:lnTo>
                  <a:pt x="1368742" y="1211898"/>
                </a:lnTo>
                <a:lnTo>
                  <a:pt x="1354772" y="1221740"/>
                </a:lnTo>
                <a:lnTo>
                  <a:pt x="1340485" y="1231900"/>
                </a:lnTo>
                <a:lnTo>
                  <a:pt x="1327150" y="1242378"/>
                </a:lnTo>
                <a:lnTo>
                  <a:pt x="1313498" y="1253173"/>
                </a:lnTo>
                <a:lnTo>
                  <a:pt x="1300480" y="1264285"/>
                </a:lnTo>
                <a:lnTo>
                  <a:pt x="1287462" y="1275715"/>
                </a:lnTo>
                <a:lnTo>
                  <a:pt x="1274762" y="1287463"/>
                </a:lnTo>
                <a:lnTo>
                  <a:pt x="1262380" y="1299528"/>
                </a:lnTo>
                <a:lnTo>
                  <a:pt x="1250315" y="1311910"/>
                </a:lnTo>
                <a:lnTo>
                  <a:pt x="1238568" y="1324928"/>
                </a:lnTo>
                <a:lnTo>
                  <a:pt x="1227138" y="1337628"/>
                </a:lnTo>
                <a:lnTo>
                  <a:pt x="1215708" y="1350645"/>
                </a:lnTo>
                <a:lnTo>
                  <a:pt x="1205230" y="1364298"/>
                </a:lnTo>
                <a:lnTo>
                  <a:pt x="1194752" y="1377950"/>
                </a:lnTo>
                <a:lnTo>
                  <a:pt x="1183958" y="1392238"/>
                </a:lnTo>
                <a:lnTo>
                  <a:pt x="1174432" y="1406525"/>
                </a:lnTo>
                <a:lnTo>
                  <a:pt x="1164908" y="1420813"/>
                </a:lnTo>
                <a:lnTo>
                  <a:pt x="1155382" y="1435418"/>
                </a:lnTo>
                <a:lnTo>
                  <a:pt x="1146810" y="1450340"/>
                </a:lnTo>
                <a:lnTo>
                  <a:pt x="1138391" y="1465309"/>
                </a:lnTo>
                <a:lnTo>
                  <a:pt x="1130549" y="1480376"/>
                </a:lnTo>
                <a:lnTo>
                  <a:pt x="1122615" y="1496257"/>
                </a:lnTo>
                <a:lnTo>
                  <a:pt x="1114998" y="1512138"/>
                </a:lnTo>
                <a:lnTo>
                  <a:pt x="1108333" y="1528337"/>
                </a:lnTo>
                <a:lnTo>
                  <a:pt x="1101668" y="1544536"/>
                </a:lnTo>
                <a:lnTo>
                  <a:pt x="1095321" y="1561052"/>
                </a:lnTo>
                <a:lnTo>
                  <a:pt x="1089608" y="1577568"/>
                </a:lnTo>
                <a:lnTo>
                  <a:pt x="1083895" y="1594402"/>
                </a:lnTo>
                <a:lnTo>
                  <a:pt x="1079134" y="1611554"/>
                </a:lnTo>
                <a:lnTo>
                  <a:pt x="1074056" y="1628388"/>
                </a:lnTo>
                <a:lnTo>
                  <a:pt x="1069931" y="1646175"/>
                </a:lnTo>
                <a:lnTo>
                  <a:pt x="1066122" y="1663327"/>
                </a:lnTo>
                <a:lnTo>
                  <a:pt x="1062948" y="1681114"/>
                </a:lnTo>
                <a:lnTo>
                  <a:pt x="1059774" y="1698901"/>
                </a:lnTo>
                <a:lnTo>
                  <a:pt x="1057553" y="1717005"/>
                </a:lnTo>
                <a:lnTo>
                  <a:pt x="1055331" y="1735110"/>
                </a:lnTo>
                <a:lnTo>
                  <a:pt x="1053744" y="1753532"/>
                </a:lnTo>
                <a:lnTo>
                  <a:pt x="1052792" y="1771319"/>
                </a:lnTo>
                <a:lnTo>
                  <a:pt x="1051840" y="1790376"/>
                </a:lnTo>
                <a:lnTo>
                  <a:pt x="1051523" y="1808798"/>
                </a:lnTo>
                <a:lnTo>
                  <a:pt x="1051840" y="1827221"/>
                </a:lnTo>
                <a:lnTo>
                  <a:pt x="1052792" y="1845960"/>
                </a:lnTo>
                <a:lnTo>
                  <a:pt x="1053744" y="1864065"/>
                </a:lnTo>
                <a:lnTo>
                  <a:pt x="1055331" y="1882487"/>
                </a:lnTo>
                <a:lnTo>
                  <a:pt x="1057553" y="1900592"/>
                </a:lnTo>
                <a:lnTo>
                  <a:pt x="1059774" y="1918696"/>
                </a:lnTo>
                <a:lnTo>
                  <a:pt x="1062948" y="1936483"/>
                </a:lnTo>
                <a:lnTo>
                  <a:pt x="1066122" y="1953952"/>
                </a:lnTo>
                <a:lnTo>
                  <a:pt x="1069931" y="1971739"/>
                </a:lnTo>
                <a:lnTo>
                  <a:pt x="1074056" y="1988891"/>
                </a:lnTo>
                <a:lnTo>
                  <a:pt x="1079134" y="2006043"/>
                </a:lnTo>
                <a:lnTo>
                  <a:pt x="1083895" y="2022877"/>
                </a:lnTo>
                <a:lnTo>
                  <a:pt x="1089608" y="2039711"/>
                </a:lnTo>
                <a:lnTo>
                  <a:pt x="1095321" y="2056545"/>
                </a:lnTo>
                <a:lnTo>
                  <a:pt x="1101668" y="2073061"/>
                </a:lnTo>
                <a:lnTo>
                  <a:pt x="1108333" y="2089260"/>
                </a:lnTo>
                <a:lnTo>
                  <a:pt x="1114998" y="2105459"/>
                </a:lnTo>
                <a:lnTo>
                  <a:pt x="1122615" y="2121022"/>
                </a:lnTo>
                <a:lnTo>
                  <a:pt x="1130549" y="2136904"/>
                </a:lnTo>
                <a:lnTo>
                  <a:pt x="1138484" y="2152467"/>
                </a:lnTo>
                <a:lnTo>
                  <a:pt x="1147053" y="2167395"/>
                </a:lnTo>
                <a:lnTo>
                  <a:pt x="1155622" y="2182641"/>
                </a:lnTo>
                <a:lnTo>
                  <a:pt x="1165144" y="2197252"/>
                </a:lnTo>
                <a:lnTo>
                  <a:pt x="1174665" y="2211863"/>
                </a:lnTo>
                <a:lnTo>
                  <a:pt x="1184186" y="2225838"/>
                </a:lnTo>
                <a:lnTo>
                  <a:pt x="1194977" y="2240131"/>
                </a:lnTo>
                <a:lnTo>
                  <a:pt x="1205450" y="2253789"/>
                </a:lnTo>
                <a:lnTo>
                  <a:pt x="1215924" y="2267129"/>
                </a:lnTo>
                <a:lnTo>
                  <a:pt x="1227349" y="2280469"/>
                </a:lnTo>
                <a:lnTo>
                  <a:pt x="1238775" y="2293174"/>
                </a:lnTo>
                <a:lnTo>
                  <a:pt x="1250518" y="2305879"/>
                </a:lnTo>
                <a:lnTo>
                  <a:pt x="1262578" y="2318267"/>
                </a:lnTo>
                <a:lnTo>
                  <a:pt x="1274956" y="2330336"/>
                </a:lnTo>
                <a:lnTo>
                  <a:pt x="1287651" y="2342088"/>
                </a:lnTo>
                <a:lnTo>
                  <a:pt x="1300663" y="2353840"/>
                </a:lnTo>
                <a:lnTo>
                  <a:pt x="1313676" y="2364640"/>
                </a:lnTo>
                <a:lnTo>
                  <a:pt x="1327323" y="2375756"/>
                </a:lnTo>
                <a:lnTo>
                  <a:pt x="1340653" y="2386238"/>
                </a:lnTo>
                <a:lnTo>
                  <a:pt x="1354935" y="2396402"/>
                </a:lnTo>
                <a:lnTo>
                  <a:pt x="1368899" y="2406566"/>
                </a:lnTo>
                <a:lnTo>
                  <a:pt x="1383816" y="2415777"/>
                </a:lnTo>
                <a:lnTo>
                  <a:pt x="1398415" y="2424988"/>
                </a:lnTo>
                <a:lnTo>
                  <a:pt x="1413332" y="2433882"/>
                </a:lnTo>
                <a:lnTo>
                  <a:pt x="1428566" y="2442775"/>
                </a:lnTo>
                <a:lnTo>
                  <a:pt x="1443800" y="2450398"/>
                </a:lnTo>
                <a:lnTo>
                  <a:pt x="1459669" y="2458339"/>
                </a:lnTo>
                <a:lnTo>
                  <a:pt x="1475538" y="2465644"/>
                </a:lnTo>
                <a:lnTo>
                  <a:pt x="1491724" y="2472632"/>
                </a:lnTo>
                <a:lnTo>
                  <a:pt x="1507910" y="2479619"/>
                </a:lnTo>
                <a:lnTo>
                  <a:pt x="1524414" y="2485654"/>
                </a:lnTo>
                <a:lnTo>
                  <a:pt x="1540917" y="2491689"/>
                </a:lnTo>
                <a:lnTo>
                  <a:pt x="1557421" y="2496771"/>
                </a:lnTo>
                <a:lnTo>
                  <a:pt x="1574877" y="2502171"/>
                </a:lnTo>
                <a:lnTo>
                  <a:pt x="1591698" y="2506617"/>
                </a:lnTo>
                <a:lnTo>
                  <a:pt x="1608836" y="2510746"/>
                </a:lnTo>
                <a:lnTo>
                  <a:pt x="1626609" y="2514876"/>
                </a:lnTo>
                <a:lnTo>
                  <a:pt x="1644382" y="2518369"/>
                </a:lnTo>
                <a:lnTo>
                  <a:pt x="1662155" y="2520910"/>
                </a:lnTo>
                <a:lnTo>
                  <a:pt x="1679928" y="2523451"/>
                </a:lnTo>
                <a:lnTo>
                  <a:pt x="1698019" y="2525675"/>
                </a:lnTo>
                <a:lnTo>
                  <a:pt x="1716109" y="2527263"/>
                </a:lnTo>
                <a:lnTo>
                  <a:pt x="1734517" y="2528533"/>
                </a:lnTo>
                <a:lnTo>
                  <a:pt x="1752925" y="2529169"/>
                </a:lnTo>
                <a:lnTo>
                  <a:pt x="1771967" y="2529169"/>
                </a:lnTo>
                <a:lnTo>
                  <a:pt x="1790375" y="2529169"/>
                </a:lnTo>
                <a:lnTo>
                  <a:pt x="1808783" y="2528533"/>
                </a:lnTo>
                <a:lnTo>
                  <a:pt x="1827191" y="2527263"/>
                </a:lnTo>
                <a:lnTo>
                  <a:pt x="1845281" y="2525675"/>
                </a:lnTo>
                <a:lnTo>
                  <a:pt x="1863372" y="2523451"/>
                </a:lnTo>
                <a:lnTo>
                  <a:pt x="1881145" y="2520910"/>
                </a:lnTo>
                <a:lnTo>
                  <a:pt x="1898918" y="2518369"/>
                </a:lnTo>
                <a:lnTo>
                  <a:pt x="1916691" y="2514876"/>
                </a:lnTo>
                <a:lnTo>
                  <a:pt x="1934464" y="2510746"/>
                </a:lnTo>
                <a:lnTo>
                  <a:pt x="1951602" y="2506617"/>
                </a:lnTo>
                <a:lnTo>
                  <a:pt x="1969058" y="2502171"/>
                </a:lnTo>
                <a:lnTo>
                  <a:pt x="1985879" y="2496771"/>
                </a:lnTo>
                <a:lnTo>
                  <a:pt x="2002383" y="2491689"/>
                </a:lnTo>
                <a:lnTo>
                  <a:pt x="2019204" y="2485654"/>
                </a:lnTo>
                <a:lnTo>
                  <a:pt x="2035390" y="2479619"/>
                </a:lnTo>
                <a:lnTo>
                  <a:pt x="2051894" y="2472632"/>
                </a:lnTo>
                <a:lnTo>
                  <a:pt x="2067762" y="2465644"/>
                </a:lnTo>
                <a:lnTo>
                  <a:pt x="2083631" y="2458339"/>
                </a:lnTo>
                <a:lnTo>
                  <a:pt x="2099500" y="2450398"/>
                </a:lnTo>
                <a:lnTo>
                  <a:pt x="2114734" y="2442775"/>
                </a:lnTo>
                <a:lnTo>
                  <a:pt x="2129968" y="2433882"/>
                </a:lnTo>
                <a:lnTo>
                  <a:pt x="2144885" y="2424988"/>
                </a:lnTo>
                <a:lnTo>
                  <a:pt x="2159484" y="2415777"/>
                </a:lnTo>
                <a:lnTo>
                  <a:pt x="2174401" y="2406566"/>
                </a:lnTo>
                <a:lnTo>
                  <a:pt x="2188683" y="2396402"/>
                </a:lnTo>
                <a:lnTo>
                  <a:pt x="2202647" y="2386238"/>
                </a:lnTo>
                <a:lnTo>
                  <a:pt x="2215977" y="2375756"/>
                </a:lnTo>
                <a:lnTo>
                  <a:pt x="2229624" y="2364640"/>
                </a:lnTo>
                <a:lnTo>
                  <a:pt x="2242637" y="2353840"/>
                </a:lnTo>
                <a:lnTo>
                  <a:pt x="2255966" y="2342088"/>
                </a:lnTo>
                <a:lnTo>
                  <a:pt x="2268344" y="2330336"/>
                </a:lnTo>
                <a:lnTo>
                  <a:pt x="2280722" y="2318267"/>
                </a:lnTo>
                <a:lnTo>
                  <a:pt x="2292782" y="2305879"/>
                </a:lnTo>
                <a:lnTo>
                  <a:pt x="2304525" y="2293174"/>
                </a:lnTo>
                <a:lnTo>
                  <a:pt x="2315951" y="2280469"/>
                </a:lnTo>
                <a:lnTo>
                  <a:pt x="2327376" y="2267129"/>
                </a:lnTo>
                <a:lnTo>
                  <a:pt x="2338167" y="2253789"/>
                </a:lnTo>
                <a:lnTo>
                  <a:pt x="2348958" y="2240131"/>
                </a:lnTo>
                <a:lnTo>
                  <a:pt x="2359114" y="2225838"/>
                </a:lnTo>
                <a:lnTo>
                  <a:pt x="2368635" y="2211863"/>
                </a:lnTo>
                <a:lnTo>
                  <a:pt x="2378156" y="2197252"/>
                </a:lnTo>
                <a:lnTo>
                  <a:pt x="2387678" y="2182641"/>
                </a:lnTo>
                <a:lnTo>
                  <a:pt x="2396247" y="2167395"/>
                </a:lnTo>
                <a:lnTo>
                  <a:pt x="2404816" y="2152467"/>
                </a:lnTo>
                <a:lnTo>
                  <a:pt x="2412750" y="2136904"/>
                </a:lnTo>
                <a:lnTo>
                  <a:pt x="2420685" y="2121022"/>
                </a:lnTo>
                <a:lnTo>
                  <a:pt x="2428302" y="2105459"/>
                </a:lnTo>
                <a:lnTo>
                  <a:pt x="2434967" y="2089260"/>
                </a:lnTo>
                <a:lnTo>
                  <a:pt x="2441632" y="2073061"/>
                </a:lnTo>
                <a:lnTo>
                  <a:pt x="2447979" y="2056545"/>
                </a:lnTo>
                <a:lnTo>
                  <a:pt x="2453692" y="2039711"/>
                </a:lnTo>
                <a:lnTo>
                  <a:pt x="2459405" y="2022877"/>
                </a:lnTo>
                <a:lnTo>
                  <a:pt x="2464166" y="2006043"/>
                </a:lnTo>
                <a:lnTo>
                  <a:pt x="2469244" y="1988891"/>
                </a:lnTo>
                <a:lnTo>
                  <a:pt x="2473370" y="1971739"/>
                </a:lnTo>
                <a:lnTo>
                  <a:pt x="2477178" y="1953952"/>
                </a:lnTo>
                <a:lnTo>
                  <a:pt x="2480352" y="1936483"/>
                </a:lnTo>
                <a:lnTo>
                  <a:pt x="2483526" y="1918696"/>
                </a:lnTo>
                <a:lnTo>
                  <a:pt x="2486064" y="1900592"/>
                </a:lnTo>
                <a:lnTo>
                  <a:pt x="2487969" y="1882487"/>
                </a:lnTo>
                <a:lnTo>
                  <a:pt x="2489556" y="1864065"/>
                </a:lnTo>
                <a:lnTo>
                  <a:pt x="2490508" y="1845960"/>
                </a:lnTo>
                <a:lnTo>
                  <a:pt x="2491460" y="1827221"/>
                </a:lnTo>
                <a:lnTo>
                  <a:pt x="2491777" y="1808798"/>
                </a:lnTo>
                <a:lnTo>
                  <a:pt x="2491460" y="1790376"/>
                </a:lnTo>
                <a:lnTo>
                  <a:pt x="2490508" y="1771319"/>
                </a:lnTo>
                <a:lnTo>
                  <a:pt x="2489556" y="1753532"/>
                </a:lnTo>
                <a:lnTo>
                  <a:pt x="2487969" y="1735110"/>
                </a:lnTo>
                <a:lnTo>
                  <a:pt x="2486064" y="1717005"/>
                </a:lnTo>
                <a:lnTo>
                  <a:pt x="2483526" y="1698901"/>
                </a:lnTo>
                <a:lnTo>
                  <a:pt x="2480352" y="1681114"/>
                </a:lnTo>
                <a:lnTo>
                  <a:pt x="2477178" y="1663327"/>
                </a:lnTo>
                <a:lnTo>
                  <a:pt x="2473370" y="1646175"/>
                </a:lnTo>
                <a:lnTo>
                  <a:pt x="2469244" y="1628388"/>
                </a:lnTo>
                <a:lnTo>
                  <a:pt x="2464166" y="1611554"/>
                </a:lnTo>
                <a:lnTo>
                  <a:pt x="2459405" y="1594402"/>
                </a:lnTo>
                <a:lnTo>
                  <a:pt x="2453692" y="1577568"/>
                </a:lnTo>
                <a:lnTo>
                  <a:pt x="2447979" y="1561052"/>
                </a:lnTo>
                <a:lnTo>
                  <a:pt x="2441632" y="1544536"/>
                </a:lnTo>
                <a:lnTo>
                  <a:pt x="2434967" y="1528337"/>
                </a:lnTo>
                <a:lnTo>
                  <a:pt x="2428302" y="1512138"/>
                </a:lnTo>
                <a:lnTo>
                  <a:pt x="2420685" y="1496257"/>
                </a:lnTo>
                <a:lnTo>
                  <a:pt x="2412750" y="1480376"/>
                </a:lnTo>
                <a:lnTo>
                  <a:pt x="2404909" y="1465308"/>
                </a:lnTo>
                <a:lnTo>
                  <a:pt x="2396490" y="1450340"/>
                </a:lnTo>
                <a:lnTo>
                  <a:pt x="2387918" y="1435418"/>
                </a:lnTo>
                <a:lnTo>
                  <a:pt x="2378392" y="1420813"/>
                </a:lnTo>
                <a:lnTo>
                  <a:pt x="2368868" y="1406525"/>
                </a:lnTo>
                <a:lnTo>
                  <a:pt x="2359342" y="1392238"/>
                </a:lnTo>
                <a:lnTo>
                  <a:pt x="2349182" y="1377950"/>
                </a:lnTo>
                <a:lnTo>
                  <a:pt x="2338388" y="1364298"/>
                </a:lnTo>
                <a:lnTo>
                  <a:pt x="2327592" y="1350645"/>
                </a:lnTo>
                <a:lnTo>
                  <a:pt x="2316162" y="1337628"/>
                </a:lnTo>
                <a:lnTo>
                  <a:pt x="2304732" y="1324928"/>
                </a:lnTo>
                <a:lnTo>
                  <a:pt x="2292985" y="1311910"/>
                </a:lnTo>
                <a:lnTo>
                  <a:pt x="2280920" y="1299528"/>
                </a:lnTo>
                <a:lnTo>
                  <a:pt x="2268538" y="1287463"/>
                </a:lnTo>
                <a:lnTo>
                  <a:pt x="2256155" y="1275715"/>
                </a:lnTo>
                <a:lnTo>
                  <a:pt x="2242820" y="1264285"/>
                </a:lnTo>
                <a:lnTo>
                  <a:pt x="2229802" y="1253173"/>
                </a:lnTo>
                <a:lnTo>
                  <a:pt x="2216150" y="1242378"/>
                </a:lnTo>
                <a:lnTo>
                  <a:pt x="2202815" y="1231900"/>
                </a:lnTo>
                <a:lnTo>
                  <a:pt x="2188845" y="1221740"/>
                </a:lnTo>
                <a:lnTo>
                  <a:pt x="2174558" y="1211898"/>
                </a:lnTo>
                <a:lnTo>
                  <a:pt x="2159635" y="1202055"/>
                </a:lnTo>
                <a:lnTo>
                  <a:pt x="2145030" y="1193165"/>
                </a:lnTo>
                <a:lnTo>
                  <a:pt x="2130108" y="1183958"/>
                </a:lnTo>
                <a:lnTo>
                  <a:pt x="2114868" y="1175703"/>
                </a:lnTo>
                <a:lnTo>
                  <a:pt x="2099628" y="1167448"/>
                </a:lnTo>
                <a:lnTo>
                  <a:pt x="2083752" y="1159510"/>
                </a:lnTo>
                <a:lnTo>
                  <a:pt x="2067878" y="1152525"/>
                </a:lnTo>
                <a:lnTo>
                  <a:pt x="2052002" y="1145223"/>
                </a:lnTo>
                <a:lnTo>
                  <a:pt x="2035492" y="1138555"/>
                </a:lnTo>
                <a:lnTo>
                  <a:pt x="2019300" y="1132523"/>
                </a:lnTo>
                <a:lnTo>
                  <a:pt x="2002472" y="1126490"/>
                </a:lnTo>
                <a:lnTo>
                  <a:pt x="1985962" y="1121093"/>
                </a:lnTo>
                <a:lnTo>
                  <a:pt x="1969135" y="1116013"/>
                </a:lnTo>
                <a:lnTo>
                  <a:pt x="1951672" y="1111568"/>
                </a:lnTo>
                <a:lnTo>
                  <a:pt x="1934528" y="1107440"/>
                </a:lnTo>
                <a:lnTo>
                  <a:pt x="1916748" y="1103630"/>
                </a:lnTo>
                <a:lnTo>
                  <a:pt x="1898968" y="1100138"/>
                </a:lnTo>
                <a:lnTo>
                  <a:pt x="1881188" y="1097280"/>
                </a:lnTo>
                <a:lnTo>
                  <a:pt x="1863408" y="1094423"/>
                </a:lnTo>
                <a:lnTo>
                  <a:pt x="1845310" y="1092518"/>
                </a:lnTo>
                <a:lnTo>
                  <a:pt x="1827212" y="1090613"/>
                </a:lnTo>
                <a:lnTo>
                  <a:pt x="1808798" y="1089660"/>
                </a:lnTo>
                <a:lnTo>
                  <a:pt x="1790382" y="1088708"/>
                </a:lnTo>
                <a:lnTo>
                  <a:pt x="1771968" y="1088708"/>
                </a:lnTo>
                <a:lnTo>
                  <a:pt x="1752918" y="1088708"/>
                </a:lnTo>
                <a:close/>
                <a:moveTo>
                  <a:pt x="1615758" y="0"/>
                </a:moveTo>
                <a:lnTo>
                  <a:pt x="1620520" y="0"/>
                </a:lnTo>
                <a:lnTo>
                  <a:pt x="1922780" y="0"/>
                </a:lnTo>
                <a:lnTo>
                  <a:pt x="1927225" y="0"/>
                </a:lnTo>
                <a:lnTo>
                  <a:pt x="1931670" y="317"/>
                </a:lnTo>
                <a:lnTo>
                  <a:pt x="1936115" y="952"/>
                </a:lnTo>
                <a:lnTo>
                  <a:pt x="1940878" y="1905"/>
                </a:lnTo>
                <a:lnTo>
                  <a:pt x="1949450" y="4127"/>
                </a:lnTo>
                <a:lnTo>
                  <a:pt x="1957705" y="6985"/>
                </a:lnTo>
                <a:lnTo>
                  <a:pt x="1965325" y="10795"/>
                </a:lnTo>
                <a:lnTo>
                  <a:pt x="1972628" y="14922"/>
                </a:lnTo>
                <a:lnTo>
                  <a:pt x="1979612" y="20320"/>
                </a:lnTo>
                <a:lnTo>
                  <a:pt x="1985962" y="26035"/>
                </a:lnTo>
                <a:lnTo>
                  <a:pt x="1991678" y="32385"/>
                </a:lnTo>
                <a:lnTo>
                  <a:pt x="1996758" y="39052"/>
                </a:lnTo>
                <a:lnTo>
                  <a:pt x="2001202" y="46672"/>
                </a:lnTo>
                <a:lnTo>
                  <a:pt x="2005012" y="54610"/>
                </a:lnTo>
                <a:lnTo>
                  <a:pt x="2007870" y="62230"/>
                </a:lnTo>
                <a:lnTo>
                  <a:pt x="2010092" y="71120"/>
                </a:lnTo>
                <a:lnTo>
                  <a:pt x="2010728" y="75565"/>
                </a:lnTo>
                <a:lnTo>
                  <a:pt x="2011362" y="80010"/>
                </a:lnTo>
                <a:lnTo>
                  <a:pt x="2011998" y="84455"/>
                </a:lnTo>
                <a:lnTo>
                  <a:pt x="2011998" y="89217"/>
                </a:lnTo>
                <a:lnTo>
                  <a:pt x="2011998" y="388620"/>
                </a:lnTo>
                <a:lnTo>
                  <a:pt x="2038350" y="393065"/>
                </a:lnTo>
                <a:lnTo>
                  <a:pt x="2064702" y="398462"/>
                </a:lnTo>
                <a:lnTo>
                  <a:pt x="2091055" y="404177"/>
                </a:lnTo>
                <a:lnTo>
                  <a:pt x="2116772" y="410210"/>
                </a:lnTo>
                <a:lnTo>
                  <a:pt x="2142490" y="416877"/>
                </a:lnTo>
                <a:lnTo>
                  <a:pt x="2167890" y="423545"/>
                </a:lnTo>
                <a:lnTo>
                  <a:pt x="2193608" y="431165"/>
                </a:lnTo>
                <a:lnTo>
                  <a:pt x="2218690" y="439102"/>
                </a:lnTo>
                <a:lnTo>
                  <a:pt x="2243772" y="447675"/>
                </a:lnTo>
                <a:lnTo>
                  <a:pt x="2268538" y="456247"/>
                </a:lnTo>
                <a:lnTo>
                  <a:pt x="2292985" y="465772"/>
                </a:lnTo>
                <a:lnTo>
                  <a:pt x="2317432" y="475615"/>
                </a:lnTo>
                <a:lnTo>
                  <a:pt x="2341562" y="485457"/>
                </a:lnTo>
                <a:lnTo>
                  <a:pt x="2365692" y="496252"/>
                </a:lnTo>
                <a:lnTo>
                  <a:pt x="2388870" y="507047"/>
                </a:lnTo>
                <a:lnTo>
                  <a:pt x="2412682" y="518477"/>
                </a:lnTo>
                <a:lnTo>
                  <a:pt x="2588260" y="276542"/>
                </a:lnTo>
                <a:lnTo>
                  <a:pt x="2591435" y="272732"/>
                </a:lnTo>
                <a:lnTo>
                  <a:pt x="2593975" y="269240"/>
                </a:lnTo>
                <a:lnTo>
                  <a:pt x="2597468" y="266065"/>
                </a:lnTo>
                <a:lnTo>
                  <a:pt x="2600325" y="262890"/>
                </a:lnTo>
                <a:lnTo>
                  <a:pt x="2606992" y="257175"/>
                </a:lnTo>
                <a:lnTo>
                  <a:pt x="2614295" y="252412"/>
                </a:lnTo>
                <a:lnTo>
                  <a:pt x="2621915" y="248602"/>
                </a:lnTo>
                <a:lnTo>
                  <a:pt x="2629852" y="245110"/>
                </a:lnTo>
                <a:lnTo>
                  <a:pt x="2638108" y="242570"/>
                </a:lnTo>
                <a:lnTo>
                  <a:pt x="2646362" y="240665"/>
                </a:lnTo>
                <a:lnTo>
                  <a:pt x="2654935" y="240030"/>
                </a:lnTo>
                <a:lnTo>
                  <a:pt x="2663508" y="240030"/>
                </a:lnTo>
                <a:lnTo>
                  <a:pt x="2671762" y="240665"/>
                </a:lnTo>
                <a:lnTo>
                  <a:pt x="2680652" y="242252"/>
                </a:lnTo>
                <a:lnTo>
                  <a:pt x="2688908" y="244475"/>
                </a:lnTo>
                <a:lnTo>
                  <a:pt x="2697162" y="247967"/>
                </a:lnTo>
                <a:lnTo>
                  <a:pt x="2705100" y="251777"/>
                </a:lnTo>
                <a:lnTo>
                  <a:pt x="2709228" y="254317"/>
                </a:lnTo>
                <a:lnTo>
                  <a:pt x="2712720" y="256857"/>
                </a:lnTo>
                <a:lnTo>
                  <a:pt x="2957512" y="434022"/>
                </a:lnTo>
                <a:lnTo>
                  <a:pt x="2960688" y="437197"/>
                </a:lnTo>
                <a:lnTo>
                  <a:pt x="2964498" y="439737"/>
                </a:lnTo>
                <a:lnTo>
                  <a:pt x="2967672" y="443230"/>
                </a:lnTo>
                <a:lnTo>
                  <a:pt x="2970848" y="446087"/>
                </a:lnTo>
                <a:lnTo>
                  <a:pt x="2976245" y="453072"/>
                </a:lnTo>
                <a:lnTo>
                  <a:pt x="2981008" y="460375"/>
                </a:lnTo>
                <a:lnTo>
                  <a:pt x="2985452" y="467995"/>
                </a:lnTo>
                <a:lnTo>
                  <a:pt x="2988628" y="475932"/>
                </a:lnTo>
                <a:lnTo>
                  <a:pt x="2991168" y="484187"/>
                </a:lnTo>
                <a:lnTo>
                  <a:pt x="2992755" y="492442"/>
                </a:lnTo>
                <a:lnTo>
                  <a:pt x="2994025" y="501015"/>
                </a:lnTo>
                <a:lnTo>
                  <a:pt x="2994025" y="509270"/>
                </a:lnTo>
                <a:lnTo>
                  <a:pt x="2993072" y="518160"/>
                </a:lnTo>
                <a:lnTo>
                  <a:pt x="2991802" y="526732"/>
                </a:lnTo>
                <a:lnTo>
                  <a:pt x="2988945" y="534987"/>
                </a:lnTo>
                <a:lnTo>
                  <a:pt x="2986088" y="543242"/>
                </a:lnTo>
                <a:lnTo>
                  <a:pt x="2981960" y="551180"/>
                </a:lnTo>
                <a:lnTo>
                  <a:pt x="2979738" y="554990"/>
                </a:lnTo>
                <a:lnTo>
                  <a:pt x="2976880" y="558800"/>
                </a:lnTo>
                <a:lnTo>
                  <a:pt x="2800985" y="801052"/>
                </a:lnTo>
                <a:lnTo>
                  <a:pt x="2819082" y="819785"/>
                </a:lnTo>
                <a:lnTo>
                  <a:pt x="2837180" y="839470"/>
                </a:lnTo>
                <a:lnTo>
                  <a:pt x="2854642" y="858837"/>
                </a:lnTo>
                <a:lnTo>
                  <a:pt x="2871788" y="878840"/>
                </a:lnTo>
                <a:lnTo>
                  <a:pt x="2888615" y="899160"/>
                </a:lnTo>
                <a:lnTo>
                  <a:pt x="2905125" y="919797"/>
                </a:lnTo>
                <a:lnTo>
                  <a:pt x="2921318" y="940752"/>
                </a:lnTo>
                <a:lnTo>
                  <a:pt x="2937192" y="962025"/>
                </a:lnTo>
                <a:lnTo>
                  <a:pt x="2952432" y="983615"/>
                </a:lnTo>
                <a:lnTo>
                  <a:pt x="2967672" y="1005205"/>
                </a:lnTo>
                <a:lnTo>
                  <a:pt x="2981960" y="1027113"/>
                </a:lnTo>
                <a:lnTo>
                  <a:pt x="2996248" y="1049655"/>
                </a:lnTo>
                <a:lnTo>
                  <a:pt x="3010218" y="1072198"/>
                </a:lnTo>
                <a:lnTo>
                  <a:pt x="3023235" y="1095375"/>
                </a:lnTo>
                <a:lnTo>
                  <a:pt x="3036570" y="1118553"/>
                </a:lnTo>
                <a:lnTo>
                  <a:pt x="3048952" y="1142048"/>
                </a:lnTo>
                <a:lnTo>
                  <a:pt x="3333115" y="1049338"/>
                </a:lnTo>
                <a:lnTo>
                  <a:pt x="3337560" y="1048068"/>
                </a:lnTo>
                <a:lnTo>
                  <a:pt x="3342005" y="1047115"/>
                </a:lnTo>
                <a:lnTo>
                  <a:pt x="3346450" y="1046480"/>
                </a:lnTo>
                <a:lnTo>
                  <a:pt x="3350578" y="1045528"/>
                </a:lnTo>
                <a:lnTo>
                  <a:pt x="3359785" y="1044893"/>
                </a:lnTo>
                <a:lnTo>
                  <a:pt x="3368358" y="1045210"/>
                </a:lnTo>
                <a:lnTo>
                  <a:pt x="3376930" y="1046480"/>
                </a:lnTo>
                <a:lnTo>
                  <a:pt x="3385185" y="1048068"/>
                </a:lnTo>
                <a:lnTo>
                  <a:pt x="3393440" y="1051243"/>
                </a:lnTo>
                <a:lnTo>
                  <a:pt x="3401060" y="1054735"/>
                </a:lnTo>
                <a:lnTo>
                  <a:pt x="3408680" y="1058863"/>
                </a:lnTo>
                <a:lnTo>
                  <a:pt x="3415665" y="1063625"/>
                </a:lnTo>
                <a:lnTo>
                  <a:pt x="3422015" y="1069340"/>
                </a:lnTo>
                <a:lnTo>
                  <a:pt x="3428048" y="1075690"/>
                </a:lnTo>
                <a:lnTo>
                  <a:pt x="3433445" y="1082358"/>
                </a:lnTo>
                <a:lnTo>
                  <a:pt x="3438208" y="1089978"/>
                </a:lnTo>
                <a:lnTo>
                  <a:pt x="3442335" y="1097915"/>
                </a:lnTo>
                <a:lnTo>
                  <a:pt x="3443922" y="1102043"/>
                </a:lnTo>
                <a:lnTo>
                  <a:pt x="3445510" y="1106488"/>
                </a:lnTo>
                <a:lnTo>
                  <a:pt x="3538855" y="1393508"/>
                </a:lnTo>
                <a:lnTo>
                  <a:pt x="3539808" y="1397635"/>
                </a:lnTo>
                <a:lnTo>
                  <a:pt x="3541078" y="1402398"/>
                </a:lnTo>
                <a:lnTo>
                  <a:pt x="3542030" y="1406843"/>
                </a:lnTo>
                <a:lnTo>
                  <a:pt x="3542665" y="1411288"/>
                </a:lnTo>
                <a:lnTo>
                  <a:pt x="3543300" y="1419860"/>
                </a:lnTo>
                <a:lnTo>
                  <a:pt x="3542982" y="1428750"/>
                </a:lnTo>
                <a:lnTo>
                  <a:pt x="3541712" y="1437323"/>
                </a:lnTo>
                <a:lnTo>
                  <a:pt x="3539808" y="1445578"/>
                </a:lnTo>
                <a:lnTo>
                  <a:pt x="3537268" y="1453833"/>
                </a:lnTo>
                <a:lnTo>
                  <a:pt x="3533458" y="1461453"/>
                </a:lnTo>
                <a:lnTo>
                  <a:pt x="3529330" y="1468755"/>
                </a:lnTo>
                <a:lnTo>
                  <a:pt x="3524568" y="1476058"/>
                </a:lnTo>
                <a:lnTo>
                  <a:pt x="3518852" y="1482408"/>
                </a:lnTo>
                <a:lnTo>
                  <a:pt x="3512502" y="1488440"/>
                </a:lnTo>
                <a:lnTo>
                  <a:pt x="3505518" y="1494155"/>
                </a:lnTo>
                <a:lnTo>
                  <a:pt x="3498215" y="1498600"/>
                </a:lnTo>
                <a:lnTo>
                  <a:pt x="3490278" y="1502728"/>
                </a:lnTo>
                <a:lnTo>
                  <a:pt x="3486150" y="1504633"/>
                </a:lnTo>
                <a:lnTo>
                  <a:pt x="3481705" y="1506220"/>
                </a:lnTo>
                <a:lnTo>
                  <a:pt x="3197225" y="1598295"/>
                </a:lnTo>
                <a:lnTo>
                  <a:pt x="3200400" y="1624330"/>
                </a:lnTo>
                <a:lnTo>
                  <a:pt x="3203892" y="1650365"/>
                </a:lnTo>
                <a:lnTo>
                  <a:pt x="3206115" y="1676718"/>
                </a:lnTo>
                <a:lnTo>
                  <a:pt x="3208338" y="1703070"/>
                </a:lnTo>
                <a:lnTo>
                  <a:pt x="3210242" y="1729423"/>
                </a:lnTo>
                <a:lnTo>
                  <a:pt x="3211512" y="1755775"/>
                </a:lnTo>
                <a:lnTo>
                  <a:pt x="3212148" y="1782445"/>
                </a:lnTo>
                <a:lnTo>
                  <a:pt x="3212465" y="1809115"/>
                </a:lnTo>
                <a:lnTo>
                  <a:pt x="3212148" y="1835785"/>
                </a:lnTo>
                <a:lnTo>
                  <a:pt x="3211512" y="1862455"/>
                </a:lnTo>
                <a:lnTo>
                  <a:pt x="3210242" y="1889125"/>
                </a:lnTo>
                <a:lnTo>
                  <a:pt x="3208338" y="1915478"/>
                </a:lnTo>
                <a:lnTo>
                  <a:pt x="3206115" y="1941830"/>
                </a:lnTo>
                <a:lnTo>
                  <a:pt x="3203892" y="1967865"/>
                </a:lnTo>
                <a:lnTo>
                  <a:pt x="3200400" y="1993900"/>
                </a:lnTo>
                <a:lnTo>
                  <a:pt x="3197225" y="2019618"/>
                </a:lnTo>
                <a:lnTo>
                  <a:pt x="3481705" y="2112328"/>
                </a:lnTo>
                <a:lnTo>
                  <a:pt x="3486150" y="2113915"/>
                </a:lnTo>
                <a:lnTo>
                  <a:pt x="3490278" y="2115820"/>
                </a:lnTo>
                <a:lnTo>
                  <a:pt x="3498215" y="2119630"/>
                </a:lnTo>
                <a:lnTo>
                  <a:pt x="3505518" y="2124393"/>
                </a:lnTo>
                <a:lnTo>
                  <a:pt x="3512502" y="2129790"/>
                </a:lnTo>
                <a:lnTo>
                  <a:pt x="3518852" y="2135505"/>
                </a:lnTo>
                <a:lnTo>
                  <a:pt x="3524568" y="2142173"/>
                </a:lnTo>
                <a:lnTo>
                  <a:pt x="3529330" y="2149158"/>
                </a:lnTo>
                <a:lnTo>
                  <a:pt x="3533458" y="2156778"/>
                </a:lnTo>
                <a:lnTo>
                  <a:pt x="3537268" y="2164398"/>
                </a:lnTo>
                <a:lnTo>
                  <a:pt x="3539808" y="2172653"/>
                </a:lnTo>
                <a:lnTo>
                  <a:pt x="3541712" y="2180908"/>
                </a:lnTo>
                <a:lnTo>
                  <a:pt x="3542982" y="2189480"/>
                </a:lnTo>
                <a:lnTo>
                  <a:pt x="3543300" y="2198053"/>
                </a:lnTo>
                <a:lnTo>
                  <a:pt x="3542665" y="2206625"/>
                </a:lnTo>
                <a:lnTo>
                  <a:pt x="3542030" y="2211388"/>
                </a:lnTo>
                <a:lnTo>
                  <a:pt x="3541078" y="2215833"/>
                </a:lnTo>
                <a:lnTo>
                  <a:pt x="3539808" y="2220278"/>
                </a:lnTo>
                <a:lnTo>
                  <a:pt x="3538855" y="2224405"/>
                </a:lnTo>
                <a:lnTo>
                  <a:pt x="3445510" y="2512060"/>
                </a:lnTo>
                <a:lnTo>
                  <a:pt x="3443922" y="2516188"/>
                </a:lnTo>
                <a:lnTo>
                  <a:pt x="3442335" y="2520315"/>
                </a:lnTo>
                <a:lnTo>
                  <a:pt x="3438208" y="2528253"/>
                </a:lnTo>
                <a:lnTo>
                  <a:pt x="3433445" y="2535555"/>
                </a:lnTo>
                <a:lnTo>
                  <a:pt x="3428048" y="2542540"/>
                </a:lnTo>
                <a:lnTo>
                  <a:pt x="3422015" y="2548890"/>
                </a:lnTo>
                <a:lnTo>
                  <a:pt x="3415665" y="2554605"/>
                </a:lnTo>
                <a:lnTo>
                  <a:pt x="3408680" y="2559368"/>
                </a:lnTo>
                <a:lnTo>
                  <a:pt x="3401060" y="2563495"/>
                </a:lnTo>
                <a:lnTo>
                  <a:pt x="3393440" y="2567305"/>
                </a:lnTo>
                <a:lnTo>
                  <a:pt x="3385185" y="2569845"/>
                </a:lnTo>
                <a:lnTo>
                  <a:pt x="3376930" y="2571750"/>
                </a:lnTo>
                <a:lnTo>
                  <a:pt x="3368358" y="2573020"/>
                </a:lnTo>
                <a:lnTo>
                  <a:pt x="3359785" y="2573338"/>
                </a:lnTo>
                <a:lnTo>
                  <a:pt x="3350578" y="2573020"/>
                </a:lnTo>
                <a:lnTo>
                  <a:pt x="3346450" y="2572068"/>
                </a:lnTo>
                <a:lnTo>
                  <a:pt x="3342005" y="2571433"/>
                </a:lnTo>
                <a:lnTo>
                  <a:pt x="3337560" y="2570163"/>
                </a:lnTo>
                <a:lnTo>
                  <a:pt x="3333115" y="2568893"/>
                </a:lnTo>
                <a:lnTo>
                  <a:pt x="3048952" y="2476500"/>
                </a:lnTo>
                <a:lnTo>
                  <a:pt x="3035935" y="2499995"/>
                </a:lnTo>
                <a:lnTo>
                  <a:pt x="3023235" y="2523173"/>
                </a:lnTo>
                <a:lnTo>
                  <a:pt x="3009900" y="2546033"/>
                </a:lnTo>
                <a:lnTo>
                  <a:pt x="2996248" y="2568893"/>
                </a:lnTo>
                <a:lnTo>
                  <a:pt x="2981960" y="2590800"/>
                </a:lnTo>
                <a:lnTo>
                  <a:pt x="2967355" y="2613025"/>
                </a:lnTo>
                <a:lnTo>
                  <a:pt x="2952115" y="2634933"/>
                </a:lnTo>
                <a:lnTo>
                  <a:pt x="2936875" y="2656523"/>
                </a:lnTo>
                <a:lnTo>
                  <a:pt x="2921318" y="2677478"/>
                </a:lnTo>
                <a:lnTo>
                  <a:pt x="2905125" y="2698115"/>
                </a:lnTo>
                <a:lnTo>
                  <a:pt x="2888615" y="2718753"/>
                </a:lnTo>
                <a:lnTo>
                  <a:pt x="2871788" y="2739073"/>
                </a:lnTo>
                <a:lnTo>
                  <a:pt x="2854325" y="2759076"/>
                </a:lnTo>
                <a:lnTo>
                  <a:pt x="2837180" y="2778761"/>
                </a:lnTo>
                <a:lnTo>
                  <a:pt x="2819082" y="2797811"/>
                </a:lnTo>
                <a:lnTo>
                  <a:pt x="2800985" y="2817178"/>
                </a:lnTo>
                <a:lnTo>
                  <a:pt x="2976880" y="3059431"/>
                </a:lnTo>
                <a:lnTo>
                  <a:pt x="2979738" y="3063241"/>
                </a:lnTo>
                <a:lnTo>
                  <a:pt x="2981960" y="3067368"/>
                </a:lnTo>
                <a:lnTo>
                  <a:pt x="2986088" y="3075306"/>
                </a:lnTo>
                <a:lnTo>
                  <a:pt x="2988945" y="3083243"/>
                </a:lnTo>
                <a:lnTo>
                  <a:pt x="2991802" y="3091816"/>
                </a:lnTo>
                <a:lnTo>
                  <a:pt x="2993072" y="3100071"/>
                </a:lnTo>
                <a:lnTo>
                  <a:pt x="2994025" y="3108643"/>
                </a:lnTo>
                <a:lnTo>
                  <a:pt x="2994025" y="3117216"/>
                </a:lnTo>
                <a:lnTo>
                  <a:pt x="2992755" y="3125788"/>
                </a:lnTo>
                <a:lnTo>
                  <a:pt x="2991168" y="3134043"/>
                </a:lnTo>
                <a:lnTo>
                  <a:pt x="2988628" y="3142298"/>
                </a:lnTo>
                <a:lnTo>
                  <a:pt x="2985770" y="3150236"/>
                </a:lnTo>
                <a:lnTo>
                  <a:pt x="2981642" y="3157538"/>
                </a:lnTo>
                <a:lnTo>
                  <a:pt x="2976562" y="3165158"/>
                </a:lnTo>
                <a:lnTo>
                  <a:pt x="2970848" y="3171826"/>
                </a:lnTo>
                <a:lnTo>
                  <a:pt x="2967990" y="3175001"/>
                </a:lnTo>
                <a:lnTo>
                  <a:pt x="2964498" y="3177858"/>
                </a:lnTo>
                <a:lnTo>
                  <a:pt x="2961322" y="3181033"/>
                </a:lnTo>
                <a:lnTo>
                  <a:pt x="2957512" y="3183573"/>
                </a:lnTo>
                <a:lnTo>
                  <a:pt x="2712720" y="3361056"/>
                </a:lnTo>
                <a:lnTo>
                  <a:pt x="2709228" y="3363913"/>
                </a:lnTo>
                <a:lnTo>
                  <a:pt x="2705100" y="3366453"/>
                </a:lnTo>
                <a:lnTo>
                  <a:pt x="2697162" y="3370581"/>
                </a:lnTo>
                <a:lnTo>
                  <a:pt x="2688908" y="3373756"/>
                </a:lnTo>
                <a:lnTo>
                  <a:pt x="2680652" y="3376296"/>
                </a:lnTo>
                <a:lnTo>
                  <a:pt x="2671762" y="3377883"/>
                </a:lnTo>
                <a:lnTo>
                  <a:pt x="2663508" y="3378518"/>
                </a:lnTo>
                <a:lnTo>
                  <a:pt x="2654935" y="3378518"/>
                </a:lnTo>
                <a:lnTo>
                  <a:pt x="2646362" y="3377248"/>
                </a:lnTo>
                <a:lnTo>
                  <a:pt x="2638108" y="3375978"/>
                </a:lnTo>
                <a:lnTo>
                  <a:pt x="2629852" y="3373121"/>
                </a:lnTo>
                <a:lnTo>
                  <a:pt x="2621915" y="3369946"/>
                </a:lnTo>
                <a:lnTo>
                  <a:pt x="2614295" y="3365818"/>
                </a:lnTo>
                <a:lnTo>
                  <a:pt x="2606992" y="3360738"/>
                </a:lnTo>
                <a:lnTo>
                  <a:pt x="2600325" y="3355023"/>
                </a:lnTo>
                <a:lnTo>
                  <a:pt x="2597468" y="3352166"/>
                </a:lnTo>
                <a:lnTo>
                  <a:pt x="2593975" y="3348673"/>
                </a:lnTo>
                <a:lnTo>
                  <a:pt x="2591435" y="3345498"/>
                </a:lnTo>
                <a:lnTo>
                  <a:pt x="2588260" y="3341688"/>
                </a:lnTo>
                <a:lnTo>
                  <a:pt x="2412682" y="3099753"/>
                </a:lnTo>
                <a:lnTo>
                  <a:pt x="2388870" y="3110866"/>
                </a:lnTo>
                <a:lnTo>
                  <a:pt x="2365692" y="3122296"/>
                </a:lnTo>
                <a:lnTo>
                  <a:pt x="2341562" y="3132773"/>
                </a:lnTo>
                <a:lnTo>
                  <a:pt x="2317432" y="3142933"/>
                </a:lnTo>
                <a:lnTo>
                  <a:pt x="2292985" y="3152776"/>
                </a:lnTo>
                <a:lnTo>
                  <a:pt x="2268538" y="3161666"/>
                </a:lnTo>
                <a:lnTo>
                  <a:pt x="2243772" y="3170873"/>
                </a:lnTo>
                <a:lnTo>
                  <a:pt x="2218690" y="3179128"/>
                </a:lnTo>
                <a:lnTo>
                  <a:pt x="2193608" y="3187066"/>
                </a:lnTo>
                <a:lnTo>
                  <a:pt x="2167890" y="3194368"/>
                </a:lnTo>
                <a:lnTo>
                  <a:pt x="2142490" y="3201671"/>
                </a:lnTo>
                <a:lnTo>
                  <a:pt x="2116772" y="3208021"/>
                </a:lnTo>
                <a:lnTo>
                  <a:pt x="2091055" y="3214371"/>
                </a:lnTo>
                <a:lnTo>
                  <a:pt x="2064702" y="3220086"/>
                </a:lnTo>
                <a:lnTo>
                  <a:pt x="2038350" y="3225483"/>
                </a:lnTo>
                <a:lnTo>
                  <a:pt x="2011998" y="3229928"/>
                </a:lnTo>
                <a:lnTo>
                  <a:pt x="2011998" y="3529013"/>
                </a:lnTo>
                <a:lnTo>
                  <a:pt x="2011998" y="3533458"/>
                </a:lnTo>
                <a:lnTo>
                  <a:pt x="2011362" y="3537903"/>
                </a:lnTo>
                <a:lnTo>
                  <a:pt x="2010728" y="3542666"/>
                </a:lnTo>
                <a:lnTo>
                  <a:pt x="2010092" y="3547111"/>
                </a:lnTo>
                <a:lnTo>
                  <a:pt x="2007870" y="3555366"/>
                </a:lnTo>
                <a:lnTo>
                  <a:pt x="2005012" y="3563621"/>
                </a:lnTo>
                <a:lnTo>
                  <a:pt x="2001202" y="3571558"/>
                </a:lnTo>
                <a:lnTo>
                  <a:pt x="1996758" y="3578543"/>
                </a:lnTo>
                <a:lnTo>
                  <a:pt x="1991678" y="3585846"/>
                </a:lnTo>
                <a:lnTo>
                  <a:pt x="1985962" y="3591878"/>
                </a:lnTo>
                <a:lnTo>
                  <a:pt x="1979612" y="3597911"/>
                </a:lnTo>
                <a:lnTo>
                  <a:pt x="1972628" y="3602673"/>
                </a:lnTo>
                <a:lnTo>
                  <a:pt x="1965325" y="3607118"/>
                </a:lnTo>
                <a:lnTo>
                  <a:pt x="1957705" y="3610928"/>
                </a:lnTo>
                <a:lnTo>
                  <a:pt x="1949450" y="3614103"/>
                </a:lnTo>
                <a:lnTo>
                  <a:pt x="1940878" y="3616326"/>
                </a:lnTo>
                <a:lnTo>
                  <a:pt x="1931670" y="3617278"/>
                </a:lnTo>
                <a:lnTo>
                  <a:pt x="1927225" y="3617913"/>
                </a:lnTo>
                <a:lnTo>
                  <a:pt x="1922780" y="3617913"/>
                </a:lnTo>
                <a:lnTo>
                  <a:pt x="1620520" y="3617913"/>
                </a:lnTo>
                <a:lnTo>
                  <a:pt x="1615758" y="3617913"/>
                </a:lnTo>
                <a:lnTo>
                  <a:pt x="1611630" y="3617278"/>
                </a:lnTo>
                <a:lnTo>
                  <a:pt x="1602422" y="3616326"/>
                </a:lnTo>
                <a:lnTo>
                  <a:pt x="1594168" y="3614103"/>
                </a:lnTo>
                <a:lnTo>
                  <a:pt x="1585912" y="3610928"/>
                </a:lnTo>
                <a:lnTo>
                  <a:pt x="1577975" y="3607118"/>
                </a:lnTo>
                <a:lnTo>
                  <a:pt x="1570990" y="3602673"/>
                </a:lnTo>
                <a:lnTo>
                  <a:pt x="1563688" y="3597911"/>
                </a:lnTo>
                <a:lnTo>
                  <a:pt x="1557655" y="3591878"/>
                </a:lnTo>
                <a:lnTo>
                  <a:pt x="1551622" y="3585846"/>
                </a:lnTo>
                <a:lnTo>
                  <a:pt x="1546860" y="3578543"/>
                </a:lnTo>
                <a:lnTo>
                  <a:pt x="1542415" y="3571558"/>
                </a:lnTo>
                <a:lnTo>
                  <a:pt x="1538605" y="3563621"/>
                </a:lnTo>
                <a:lnTo>
                  <a:pt x="1535430" y="3555366"/>
                </a:lnTo>
                <a:lnTo>
                  <a:pt x="1533208" y="3547111"/>
                </a:lnTo>
                <a:lnTo>
                  <a:pt x="1532572" y="3542666"/>
                </a:lnTo>
                <a:lnTo>
                  <a:pt x="1531620" y="3537903"/>
                </a:lnTo>
                <a:lnTo>
                  <a:pt x="1531302" y="3533458"/>
                </a:lnTo>
                <a:lnTo>
                  <a:pt x="1531302" y="3529013"/>
                </a:lnTo>
                <a:lnTo>
                  <a:pt x="1531302" y="3229928"/>
                </a:lnTo>
                <a:lnTo>
                  <a:pt x="1504950" y="3225483"/>
                </a:lnTo>
                <a:lnTo>
                  <a:pt x="1478598" y="3220086"/>
                </a:lnTo>
                <a:lnTo>
                  <a:pt x="1452245" y="3214371"/>
                </a:lnTo>
                <a:lnTo>
                  <a:pt x="1426845" y="3208021"/>
                </a:lnTo>
                <a:lnTo>
                  <a:pt x="1400810" y="3201671"/>
                </a:lnTo>
                <a:lnTo>
                  <a:pt x="1375092" y="3194368"/>
                </a:lnTo>
                <a:lnTo>
                  <a:pt x="1350010" y="3187066"/>
                </a:lnTo>
                <a:lnTo>
                  <a:pt x="1324928" y="3179128"/>
                </a:lnTo>
                <a:lnTo>
                  <a:pt x="1299528" y="3170873"/>
                </a:lnTo>
                <a:lnTo>
                  <a:pt x="1274762" y="3161666"/>
                </a:lnTo>
                <a:lnTo>
                  <a:pt x="1250315" y="3152776"/>
                </a:lnTo>
                <a:lnTo>
                  <a:pt x="1225868" y="3142933"/>
                </a:lnTo>
                <a:lnTo>
                  <a:pt x="1201738" y="3132773"/>
                </a:lnTo>
                <a:lnTo>
                  <a:pt x="1177925" y="3122296"/>
                </a:lnTo>
                <a:lnTo>
                  <a:pt x="1154430" y="3110866"/>
                </a:lnTo>
                <a:lnTo>
                  <a:pt x="1130618" y="3099753"/>
                </a:lnTo>
                <a:lnTo>
                  <a:pt x="955040" y="3342006"/>
                </a:lnTo>
                <a:lnTo>
                  <a:pt x="952182" y="3345816"/>
                </a:lnTo>
                <a:lnTo>
                  <a:pt x="949325" y="3349308"/>
                </a:lnTo>
                <a:lnTo>
                  <a:pt x="946150" y="3352483"/>
                </a:lnTo>
                <a:lnTo>
                  <a:pt x="942975" y="3355658"/>
                </a:lnTo>
                <a:lnTo>
                  <a:pt x="935990" y="3361056"/>
                </a:lnTo>
                <a:lnTo>
                  <a:pt x="929005" y="3366136"/>
                </a:lnTo>
                <a:lnTo>
                  <a:pt x="921385" y="3369946"/>
                </a:lnTo>
                <a:lnTo>
                  <a:pt x="913448" y="3373121"/>
                </a:lnTo>
                <a:lnTo>
                  <a:pt x="905192" y="3375978"/>
                </a:lnTo>
                <a:lnTo>
                  <a:pt x="896938" y="3377248"/>
                </a:lnTo>
                <a:lnTo>
                  <a:pt x="888365" y="3378518"/>
                </a:lnTo>
                <a:lnTo>
                  <a:pt x="879792" y="3378518"/>
                </a:lnTo>
                <a:lnTo>
                  <a:pt x="870902" y="3377883"/>
                </a:lnTo>
                <a:lnTo>
                  <a:pt x="862648" y="3376296"/>
                </a:lnTo>
                <a:lnTo>
                  <a:pt x="854075" y="3373756"/>
                </a:lnTo>
                <a:lnTo>
                  <a:pt x="846138" y="3370581"/>
                </a:lnTo>
                <a:lnTo>
                  <a:pt x="837882" y="3366453"/>
                </a:lnTo>
                <a:lnTo>
                  <a:pt x="834072" y="3363913"/>
                </a:lnTo>
                <a:lnTo>
                  <a:pt x="830262" y="3361056"/>
                </a:lnTo>
                <a:lnTo>
                  <a:pt x="586105" y="3183573"/>
                </a:lnTo>
                <a:lnTo>
                  <a:pt x="582930" y="3181033"/>
                </a:lnTo>
                <a:lnTo>
                  <a:pt x="579438" y="3177858"/>
                </a:lnTo>
                <a:lnTo>
                  <a:pt x="575945" y="3175001"/>
                </a:lnTo>
                <a:lnTo>
                  <a:pt x="573088" y="3171826"/>
                </a:lnTo>
                <a:lnTo>
                  <a:pt x="567372" y="3165158"/>
                </a:lnTo>
                <a:lnTo>
                  <a:pt x="562610" y="3157538"/>
                </a:lnTo>
                <a:lnTo>
                  <a:pt x="558482" y="3150236"/>
                </a:lnTo>
                <a:lnTo>
                  <a:pt x="554990" y="3142298"/>
                </a:lnTo>
                <a:lnTo>
                  <a:pt x="552450" y="3134043"/>
                </a:lnTo>
                <a:lnTo>
                  <a:pt x="550862" y="3125788"/>
                </a:lnTo>
                <a:lnTo>
                  <a:pt x="549592" y="3117216"/>
                </a:lnTo>
                <a:lnTo>
                  <a:pt x="549592" y="3108643"/>
                </a:lnTo>
                <a:lnTo>
                  <a:pt x="550545" y="3100071"/>
                </a:lnTo>
                <a:lnTo>
                  <a:pt x="551815" y="3091816"/>
                </a:lnTo>
                <a:lnTo>
                  <a:pt x="554355" y="3083243"/>
                </a:lnTo>
                <a:lnTo>
                  <a:pt x="557530" y="3075306"/>
                </a:lnTo>
                <a:lnTo>
                  <a:pt x="559435" y="3071178"/>
                </a:lnTo>
                <a:lnTo>
                  <a:pt x="561340" y="3067368"/>
                </a:lnTo>
                <a:lnTo>
                  <a:pt x="563880" y="3063241"/>
                </a:lnTo>
                <a:lnTo>
                  <a:pt x="566738" y="3059431"/>
                </a:lnTo>
                <a:lnTo>
                  <a:pt x="742632" y="2817178"/>
                </a:lnTo>
                <a:lnTo>
                  <a:pt x="724218" y="2797811"/>
                </a:lnTo>
                <a:lnTo>
                  <a:pt x="706755" y="2778761"/>
                </a:lnTo>
                <a:lnTo>
                  <a:pt x="688975" y="2759076"/>
                </a:lnTo>
                <a:lnTo>
                  <a:pt x="671512" y="2739073"/>
                </a:lnTo>
                <a:lnTo>
                  <a:pt x="655002" y="2718753"/>
                </a:lnTo>
                <a:lnTo>
                  <a:pt x="638492" y="2698115"/>
                </a:lnTo>
                <a:lnTo>
                  <a:pt x="622300" y="2677478"/>
                </a:lnTo>
                <a:lnTo>
                  <a:pt x="606425" y="2656523"/>
                </a:lnTo>
                <a:lnTo>
                  <a:pt x="591185" y="2634933"/>
                </a:lnTo>
                <a:lnTo>
                  <a:pt x="576580" y="2613025"/>
                </a:lnTo>
                <a:lnTo>
                  <a:pt x="561658" y="2590800"/>
                </a:lnTo>
                <a:lnTo>
                  <a:pt x="547370" y="2568893"/>
                </a:lnTo>
                <a:lnTo>
                  <a:pt x="534035" y="2546033"/>
                </a:lnTo>
                <a:lnTo>
                  <a:pt x="520382" y="2523173"/>
                </a:lnTo>
                <a:lnTo>
                  <a:pt x="507682" y="2499995"/>
                </a:lnTo>
                <a:lnTo>
                  <a:pt x="494665" y="2476500"/>
                </a:lnTo>
                <a:lnTo>
                  <a:pt x="209868" y="2568893"/>
                </a:lnTo>
                <a:lnTo>
                  <a:pt x="205740" y="2570163"/>
                </a:lnTo>
                <a:lnTo>
                  <a:pt x="201295" y="2571433"/>
                </a:lnTo>
                <a:lnTo>
                  <a:pt x="196850" y="2572068"/>
                </a:lnTo>
                <a:lnTo>
                  <a:pt x="192722" y="2573020"/>
                </a:lnTo>
                <a:lnTo>
                  <a:pt x="183515" y="2573338"/>
                </a:lnTo>
                <a:lnTo>
                  <a:pt x="174942" y="2573020"/>
                </a:lnTo>
                <a:lnTo>
                  <a:pt x="166688" y="2571750"/>
                </a:lnTo>
                <a:lnTo>
                  <a:pt x="158115" y="2569845"/>
                </a:lnTo>
                <a:lnTo>
                  <a:pt x="150177" y="2567305"/>
                </a:lnTo>
                <a:lnTo>
                  <a:pt x="142240" y="2563495"/>
                </a:lnTo>
                <a:lnTo>
                  <a:pt x="134620" y="2559368"/>
                </a:lnTo>
                <a:lnTo>
                  <a:pt x="127952" y="2554605"/>
                </a:lnTo>
                <a:lnTo>
                  <a:pt x="121602" y="2548890"/>
                </a:lnTo>
                <a:lnTo>
                  <a:pt x="115570" y="2542540"/>
                </a:lnTo>
                <a:lnTo>
                  <a:pt x="109855" y="2535555"/>
                </a:lnTo>
                <a:lnTo>
                  <a:pt x="105410" y="2528253"/>
                </a:lnTo>
                <a:lnTo>
                  <a:pt x="101282" y="2520315"/>
                </a:lnTo>
                <a:lnTo>
                  <a:pt x="99377" y="2516188"/>
                </a:lnTo>
                <a:lnTo>
                  <a:pt x="97790" y="2512060"/>
                </a:lnTo>
                <a:lnTo>
                  <a:pt x="4445" y="2224405"/>
                </a:lnTo>
                <a:lnTo>
                  <a:pt x="3492" y="2220278"/>
                </a:lnTo>
                <a:lnTo>
                  <a:pt x="2222" y="2215833"/>
                </a:lnTo>
                <a:lnTo>
                  <a:pt x="1587" y="2211388"/>
                </a:lnTo>
                <a:lnTo>
                  <a:pt x="635" y="2206625"/>
                </a:lnTo>
                <a:lnTo>
                  <a:pt x="0" y="2198053"/>
                </a:lnTo>
                <a:lnTo>
                  <a:pt x="317" y="2189480"/>
                </a:lnTo>
                <a:lnTo>
                  <a:pt x="1587" y="2180908"/>
                </a:lnTo>
                <a:lnTo>
                  <a:pt x="3810" y="2172653"/>
                </a:lnTo>
                <a:lnTo>
                  <a:pt x="6350" y="2164398"/>
                </a:lnTo>
                <a:lnTo>
                  <a:pt x="9842" y="2156778"/>
                </a:lnTo>
                <a:lnTo>
                  <a:pt x="13970" y="2149158"/>
                </a:lnTo>
                <a:lnTo>
                  <a:pt x="19050" y="2142173"/>
                </a:lnTo>
                <a:lnTo>
                  <a:pt x="24447" y="2135505"/>
                </a:lnTo>
                <a:lnTo>
                  <a:pt x="30797" y="2129790"/>
                </a:lnTo>
                <a:lnTo>
                  <a:pt x="37465" y="2124393"/>
                </a:lnTo>
                <a:lnTo>
                  <a:pt x="45085" y="2119630"/>
                </a:lnTo>
                <a:lnTo>
                  <a:pt x="49212" y="2117725"/>
                </a:lnTo>
                <a:lnTo>
                  <a:pt x="53340" y="2115820"/>
                </a:lnTo>
                <a:lnTo>
                  <a:pt x="57467" y="2113915"/>
                </a:lnTo>
                <a:lnTo>
                  <a:pt x="61595" y="2112328"/>
                </a:lnTo>
                <a:lnTo>
                  <a:pt x="346392" y="2019618"/>
                </a:lnTo>
                <a:lnTo>
                  <a:pt x="342900" y="1993900"/>
                </a:lnTo>
                <a:lnTo>
                  <a:pt x="339725" y="1967865"/>
                </a:lnTo>
                <a:lnTo>
                  <a:pt x="337185" y="1941830"/>
                </a:lnTo>
                <a:lnTo>
                  <a:pt x="334962" y="1915478"/>
                </a:lnTo>
                <a:lnTo>
                  <a:pt x="333375" y="1889125"/>
                </a:lnTo>
                <a:lnTo>
                  <a:pt x="331788" y="1862455"/>
                </a:lnTo>
                <a:lnTo>
                  <a:pt x="331152" y="1835785"/>
                </a:lnTo>
                <a:lnTo>
                  <a:pt x="331152" y="1809115"/>
                </a:lnTo>
                <a:lnTo>
                  <a:pt x="331152" y="1782445"/>
                </a:lnTo>
                <a:lnTo>
                  <a:pt x="331788" y="1755775"/>
                </a:lnTo>
                <a:lnTo>
                  <a:pt x="333375" y="1729423"/>
                </a:lnTo>
                <a:lnTo>
                  <a:pt x="334962" y="1703070"/>
                </a:lnTo>
                <a:lnTo>
                  <a:pt x="337185" y="1676718"/>
                </a:lnTo>
                <a:lnTo>
                  <a:pt x="339725" y="1650365"/>
                </a:lnTo>
                <a:lnTo>
                  <a:pt x="342900" y="1624330"/>
                </a:lnTo>
                <a:lnTo>
                  <a:pt x="346392" y="1598295"/>
                </a:lnTo>
                <a:lnTo>
                  <a:pt x="61595" y="1506220"/>
                </a:lnTo>
                <a:lnTo>
                  <a:pt x="57467" y="1504633"/>
                </a:lnTo>
                <a:lnTo>
                  <a:pt x="53340" y="1502728"/>
                </a:lnTo>
                <a:lnTo>
                  <a:pt x="45085" y="1498600"/>
                </a:lnTo>
                <a:lnTo>
                  <a:pt x="37465" y="1494155"/>
                </a:lnTo>
                <a:lnTo>
                  <a:pt x="30797" y="1488440"/>
                </a:lnTo>
                <a:lnTo>
                  <a:pt x="24447" y="1482408"/>
                </a:lnTo>
                <a:lnTo>
                  <a:pt x="19050" y="1476058"/>
                </a:lnTo>
                <a:lnTo>
                  <a:pt x="13970" y="1468755"/>
                </a:lnTo>
                <a:lnTo>
                  <a:pt x="9842" y="1461453"/>
                </a:lnTo>
                <a:lnTo>
                  <a:pt x="6350" y="1453833"/>
                </a:lnTo>
                <a:lnTo>
                  <a:pt x="3810" y="1445578"/>
                </a:lnTo>
                <a:lnTo>
                  <a:pt x="1587" y="1437323"/>
                </a:lnTo>
                <a:lnTo>
                  <a:pt x="317" y="1428750"/>
                </a:lnTo>
                <a:lnTo>
                  <a:pt x="0" y="1419860"/>
                </a:lnTo>
                <a:lnTo>
                  <a:pt x="635" y="1411288"/>
                </a:lnTo>
                <a:lnTo>
                  <a:pt x="1587" y="1406843"/>
                </a:lnTo>
                <a:lnTo>
                  <a:pt x="2222" y="1402398"/>
                </a:lnTo>
                <a:lnTo>
                  <a:pt x="3492" y="1397635"/>
                </a:lnTo>
                <a:lnTo>
                  <a:pt x="4445" y="1393508"/>
                </a:lnTo>
                <a:lnTo>
                  <a:pt x="97790" y="1106488"/>
                </a:lnTo>
                <a:lnTo>
                  <a:pt x="99377" y="1102043"/>
                </a:lnTo>
                <a:lnTo>
                  <a:pt x="101282" y="1097915"/>
                </a:lnTo>
                <a:lnTo>
                  <a:pt x="103187" y="1093788"/>
                </a:lnTo>
                <a:lnTo>
                  <a:pt x="105410" y="1089978"/>
                </a:lnTo>
                <a:lnTo>
                  <a:pt x="109855" y="1082358"/>
                </a:lnTo>
                <a:lnTo>
                  <a:pt x="115570" y="1075690"/>
                </a:lnTo>
                <a:lnTo>
                  <a:pt x="121602" y="1069340"/>
                </a:lnTo>
                <a:lnTo>
                  <a:pt x="127952" y="1063625"/>
                </a:lnTo>
                <a:lnTo>
                  <a:pt x="134620" y="1058863"/>
                </a:lnTo>
                <a:lnTo>
                  <a:pt x="142240" y="1054735"/>
                </a:lnTo>
                <a:lnTo>
                  <a:pt x="150177" y="1051243"/>
                </a:lnTo>
                <a:lnTo>
                  <a:pt x="158115" y="1048068"/>
                </a:lnTo>
                <a:lnTo>
                  <a:pt x="166688" y="1046480"/>
                </a:lnTo>
                <a:lnTo>
                  <a:pt x="174942" y="1045210"/>
                </a:lnTo>
                <a:lnTo>
                  <a:pt x="183515" y="1044893"/>
                </a:lnTo>
                <a:lnTo>
                  <a:pt x="192722" y="1045528"/>
                </a:lnTo>
                <a:lnTo>
                  <a:pt x="196850" y="1046480"/>
                </a:lnTo>
                <a:lnTo>
                  <a:pt x="201295" y="1047115"/>
                </a:lnTo>
                <a:lnTo>
                  <a:pt x="205740" y="1048068"/>
                </a:lnTo>
                <a:lnTo>
                  <a:pt x="209868" y="1049338"/>
                </a:lnTo>
                <a:lnTo>
                  <a:pt x="494665" y="1141413"/>
                </a:lnTo>
                <a:lnTo>
                  <a:pt x="507682" y="1118235"/>
                </a:lnTo>
                <a:lnTo>
                  <a:pt x="520382" y="1095375"/>
                </a:lnTo>
                <a:lnTo>
                  <a:pt x="534035" y="1072198"/>
                </a:lnTo>
                <a:lnTo>
                  <a:pt x="547370" y="1049655"/>
                </a:lnTo>
                <a:lnTo>
                  <a:pt x="561658" y="1027113"/>
                </a:lnTo>
                <a:lnTo>
                  <a:pt x="576580" y="1005205"/>
                </a:lnTo>
                <a:lnTo>
                  <a:pt x="591185" y="983615"/>
                </a:lnTo>
                <a:lnTo>
                  <a:pt x="606425" y="961707"/>
                </a:lnTo>
                <a:lnTo>
                  <a:pt x="622300" y="940752"/>
                </a:lnTo>
                <a:lnTo>
                  <a:pt x="638492" y="919797"/>
                </a:lnTo>
                <a:lnTo>
                  <a:pt x="655002" y="899160"/>
                </a:lnTo>
                <a:lnTo>
                  <a:pt x="671512" y="878840"/>
                </a:lnTo>
                <a:lnTo>
                  <a:pt x="688975" y="858837"/>
                </a:lnTo>
                <a:lnTo>
                  <a:pt x="706755" y="839470"/>
                </a:lnTo>
                <a:lnTo>
                  <a:pt x="724218" y="819785"/>
                </a:lnTo>
                <a:lnTo>
                  <a:pt x="742632" y="801052"/>
                </a:lnTo>
                <a:lnTo>
                  <a:pt x="566420" y="558800"/>
                </a:lnTo>
                <a:lnTo>
                  <a:pt x="563562" y="554990"/>
                </a:lnTo>
                <a:lnTo>
                  <a:pt x="561340" y="551180"/>
                </a:lnTo>
                <a:lnTo>
                  <a:pt x="559118" y="547370"/>
                </a:lnTo>
                <a:lnTo>
                  <a:pt x="557212" y="543242"/>
                </a:lnTo>
                <a:lnTo>
                  <a:pt x="554355" y="534987"/>
                </a:lnTo>
                <a:lnTo>
                  <a:pt x="551498" y="526732"/>
                </a:lnTo>
                <a:lnTo>
                  <a:pt x="550228" y="518160"/>
                </a:lnTo>
                <a:lnTo>
                  <a:pt x="549592" y="509270"/>
                </a:lnTo>
                <a:lnTo>
                  <a:pt x="549592" y="500697"/>
                </a:lnTo>
                <a:lnTo>
                  <a:pt x="550862" y="492442"/>
                </a:lnTo>
                <a:lnTo>
                  <a:pt x="552450" y="483870"/>
                </a:lnTo>
                <a:lnTo>
                  <a:pt x="554990" y="475932"/>
                </a:lnTo>
                <a:lnTo>
                  <a:pt x="558482" y="467677"/>
                </a:lnTo>
                <a:lnTo>
                  <a:pt x="562610" y="460057"/>
                </a:lnTo>
                <a:lnTo>
                  <a:pt x="567372" y="453072"/>
                </a:lnTo>
                <a:lnTo>
                  <a:pt x="573088" y="446087"/>
                </a:lnTo>
                <a:lnTo>
                  <a:pt x="575945" y="442912"/>
                </a:lnTo>
                <a:lnTo>
                  <a:pt x="579438" y="439737"/>
                </a:lnTo>
                <a:lnTo>
                  <a:pt x="582930" y="436880"/>
                </a:lnTo>
                <a:lnTo>
                  <a:pt x="586105" y="434022"/>
                </a:lnTo>
                <a:lnTo>
                  <a:pt x="830898" y="256857"/>
                </a:lnTo>
                <a:lnTo>
                  <a:pt x="834708" y="254317"/>
                </a:lnTo>
                <a:lnTo>
                  <a:pt x="838200" y="251777"/>
                </a:lnTo>
                <a:lnTo>
                  <a:pt x="842328" y="249872"/>
                </a:lnTo>
                <a:lnTo>
                  <a:pt x="846138" y="247967"/>
                </a:lnTo>
                <a:lnTo>
                  <a:pt x="854392" y="244475"/>
                </a:lnTo>
                <a:lnTo>
                  <a:pt x="862648" y="242252"/>
                </a:lnTo>
                <a:lnTo>
                  <a:pt x="871538" y="240665"/>
                </a:lnTo>
                <a:lnTo>
                  <a:pt x="880110" y="240030"/>
                </a:lnTo>
                <a:lnTo>
                  <a:pt x="888365" y="240030"/>
                </a:lnTo>
                <a:lnTo>
                  <a:pt x="896938" y="240665"/>
                </a:lnTo>
                <a:lnTo>
                  <a:pt x="905192" y="242570"/>
                </a:lnTo>
                <a:lnTo>
                  <a:pt x="913448" y="245110"/>
                </a:lnTo>
                <a:lnTo>
                  <a:pt x="921385" y="248602"/>
                </a:lnTo>
                <a:lnTo>
                  <a:pt x="929005" y="252412"/>
                </a:lnTo>
                <a:lnTo>
                  <a:pt x="935990" y="257175"/>
                </a:lnTo>
                <a:lnTo>
                  <a:pt x="942975" y="262890"/>
                </a:lnTo>
                <a:lnTo>
                  <a:pt x="946150" y="266065"/>
                </a:lnTo>
                <a:lnTo>
                  <a:pt x="949325" y="269240"/>
                </a:lnTo>
                <a:lnTo>
                  <a:pt x="952182" y="272732"/>
                </a:lnTo>
                <a:lnTo>
                  <a:pt x="955040" y="276542"/>
                </a:lnTo>
                <a:lnTo>
                  <a:pt x="1130618" y="518477"/>
                </a:lnTo>
                <a:lnTo>
                  <a:pt x="1154430" y="507047"/>
                </a:lnTo>
                <a:lnTo>
                  <a:pt x="1177925" y="496252"/>
                </a:lnTo>
                <a:lnTo>
                  <a:pt x="1201738" y="485457"/>
                </a:lnTo>
                <a:lnTo>
                  <a:pt x="1225868" y="475615"/>
                </a:lnTo>
                <a:lnTo>
                  <a:pt x="1250315" y="465772"/>
                </a:lnTo>
                <a:lnTo>
                  <a:pt x="1274762" y="456247"/>
                </a:lnTo>
                <a:lnTo>
                  <a:pt x="1299528" y="447675"/>
                </a:lnTo>
                <a:lnTo>
                  <a:pt x="1324928" y="439102"/>
                </a:lnTo>
                <a:lnTo>
                  <a:pt x="1350010" y="431165"/>
                </a:lnTo>
                <a:lnTo>
                  <a:pt x="1375092" y="423545"/>
                </a:lnTo>
                <a:lnTo>
                  <a:pt x="1400810" y="416877"/>
                </a:lnTo>
                <a:lnTo>
                  <a:pt x="1426845" y="410210"/>
                </a:lnTo>
                <a:lnTo>
                  <a:pt x="1452245" y="404177"/>
                </a:lnTo>
                <a:lnTo>
                  <a:pt x="1478598" y="398462"/>
                </a:lnTo>
                <a:lnTo>
                  <a:pt x="1504950" y="393065"/>
                </a:lnTo>
                <a:lnTo>
                  <a:pt x="1531302" y="388620"/>
                </a:lnTo>
                <a:lnTo>
                  <a:pt x="1531302" y="89217"/>
                </a:lnTo>
                <a:lnTo>
                  <a:pt x="1531302" y="84455"/>
                </a:lnTo>
                <a:lnTo>
                  <a:pt x="1531620" y="80010"/>
                </a:lnTo>
                <a:lnTo>
                  <a:pt x="1532572" y="75565"/>
                </a:lnTo>
                <a:lnTo>
                  <a:pt x="1533208" y="71120"/>
                </a:lnTo>
                <a:lnTo>
                  <a:pt x="1535430" y="62865"/>
                </a:lnTo>
                <a:lnTo>
                  <a:pt x="1538605" y="54610"/>
                </a:lnTo>
                <a:lnTo>
                  <a:pt x="1542415" y="46672"/>
                </a:lnTo>
                <a:lnTo>
                  <a:pt x="1546860" y="39370"/>
                </a:lnTo>
                <a:lnTo>
                  <a:pt x="1551622" y="32385"/>
                </a:lnTo>
                <a:lnTo>
                  <a:pt x="1557655" y="26352"/>
                </a:lnTo>
                <a:lnTo>
                  <a:pt x="1563688" y="20320"/>
                </a:lnTo>
                <a:lnTo>
                  <a:pt x="1570990" y="15240"/>
                </a:lnTo>
                <a:lnTo>
                  <a:pt x="1577975" y="10795"/>
                </a:lnTo>
                <a:lnTo>
                  <a:pt x="1585912" y="6985"/>
                </a:lnTo>
                <a:lnTo>
                  <a:pt x="1594168" y="4127"/>
                </a:lnTo>
                <a:lnTo>
                  <a:pt x="1602422" y="1905"/>
                </a:lnTo>
                <a:lnTo>
                  <a:pt x="1607185" y="952"/>
                </a:lnTo>
                <a:lnTo>
                  <a:pt x="1611630" y="317"/>
                </a:lnTo>
                <a:lnTo>
                  <a:pt x="161575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pic>
        <p:nvPicPr>
          <p:cNvPr id="9" name="图形 8" descr="放大镜">
            <a:extLst>
              <a:ext uri="{FF2B5EF4-FFF2-40B4-BE49-F238E27FC236}">
                <a16:creationId xmlns:a16="http://schemas.microsoft.com/office/drawing/2014/main" id="{D2719CFE-7415-4913-84B2-C378CC5AF2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71631" y="2674533"/>
            <a:ext cx="733097" cy="73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36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1" grpId="0" animBg="1"/>
      <p:bldP spid="53" grpId="0" animBg="1"/>
      <p:bldP spid="70" grpId="0" animBg="1"/>
      <p:bldP spid="8" grpId="0" animBg="1"/>
      <p:bldP spid="7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063986" y="1866900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97241" y="904581"/>
            <a:ext cx="2523448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4400" dirty="0">
                <a:solidFill>
                  <a:schemeClr val="accent2"/>
                </a:solidFill>
                <a:latin typeface="Impact" panose="020B0806030902050204" pitchFamily="34" charset="0"/>
              </a:rPr>
              <a:t>3</a:t>
            </a:r>
            <a:endParaRPr lang="zh-CN" altLang="en-US" sz="344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39297" y="2972214"/>
            <a:ext cx="8734351" cy="1879485"/>
            <a:chOff x="2776331" y="2972214"/>
            <a:chExt cx="6639339" cy="1271607"/>
          </a:xfrm>
        </p:grpSpPr>
        <p:sp>
          <p:nvSpPr>
            <p:cNvPr id="14" name="矩形 13"/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altLang="zh-CN" sz="2200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443347" y="3313708"/>
              <a:ext cx="1663080" cy="610470"/>
              <a:chOff x="8164034" y="3376632"/>
              <a:chExt cx="1663080" cy="610470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164034" y="3759304"/>
                <a:ext cx="1663080" cy="22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监管权力、监管手段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299235" y="3376632"/>
                <a:ext cx="1392681" cy="38267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监管操作</a:t>
                </a:r>
              </a:p>
            </p:txBody>
          </p:sp>
        </p:grpSp>
      </p:grp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560F19B-8CA2-4D12-A9AA-F1E25C7F2C66}"/>
              </a:ext>
            </a:extLst>
          </p:cNvPr>
          <p:cNvSpPr txBox="1"/>
          <p:nvPr/>
        </p:nvSpPr>
        <p:spPr>
          <a:xfrm>
            <a:off x="6301022" y="3004250"/>
            <a:ext cx="2601869" cy="1750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事中事后监管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诚信减分操作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黄色预警操作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红色预警操作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9D068616-B096-4E8A-A7ED-B4D8C41E9BE2}"/>
              </a:ext>
            </a:extLst>
          </p:cNvPr>
          <p:cNvCxnSpPr>
            <a:cxnSpLocks/>
          </p:cNvCxnSpPr>
          <p:nvPr/>
        </p:nvCxnSpPr>
        <p:spPr>
          <a:xfrm flipH="1">
            <a:off x="6100522" y="2972214"/>
            <a:ext cx="2773" cy="1879485"/>
          </a:xfrm>
          <a:prstGeom prst="line">
            <a:avLst/>
          </a:prstGeom>
          <a:ln>
            <a:solidFill>
              <a:srgbClr val="E5273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50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3653004" y="-289768"/>
            <a:ext cx="4885992" cy="1411964"/>
            <a:chOff x="3653004" y="-272090"/>
            <a:chExt cx="4885992" cy="1411964"/>
          </a:xfrm>
        </p:grpSpPr>
        <p:sp>
          <p:nvSpPr>
            <p:cNvPr id="69" name="矩形 68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事中事后监管体系</a:t>
                </a: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supervision system</a:t>
                </a: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6" name="连接符: 肘形 45">
            <a:extLst>
              <a:ext uri="{FF2B5EF4-FFF2-40B4-BE49-F238E27FC236}">
                <a16:creationId xmlns:a16="http://schemas.microsoft.com/office/drawing/2014/main" id="{D033B8AC-FC3E-43D6-91CE-6A111AA4B1C4}"/>
              </a:ext>
            </a:extLst>
          </p:cNvPr>
          <p:cNvCxnSpPr>
            <a:cxnSpLocks/>
            <a:endCxn id="86" idx="0"/>
          </p:cNvCxnSpPr>
          <p:nvPr/>
        </p:nvCxnSpPr>
        <p:spPr>
          <a:xfrm rot="5400000">
            <a:off x="3116170" y="2506061"/>
            <a:ext cx="770647" cy="504058"/>
          </a:xfrm>
          <a:prstGeom prst="bentConnector3">
            <a:avLst>
              <a:gd name="adj1" fmla="val -1376"/>
            </a:avLst>
          </a:prstGeom>
          <a:ln w="38100">
            <a:solidFill>
              <a:srgbClr val="E52739"/>
            </a:solidFill>
            <a:tailEnd type="triangle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8" name="右箭头 10">
            <a:extLst>
              <a:ext uri="{FF2B5EF4-FFF2-40B4-BE49-F238E27FC236}">
                <a16:creationId xmlns:a16="http://schemas.microsoft.com/office/drawing/2014/main" id="{B7B79B4F-F2F1-451D-B5FC-C7052F35CEAF}"/>
              </a:ext>
            </a:extLst>
          </p:cNvPr>
          <p:cNvSpPr/>
          <p:nvPr/>
        </p:nvSpPr>
        <p:spPr>
          <a:xfrm>
            <a:off x="935503" y="3392162"/>
            <a:ext cx="4832066" cy="514490"/>
          </a:xfrm>
          <a:prstGeom prst="rightArrow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26000" rtlCol="0" anchor="ctr"/>
          <a:lstStyle/>
          <a:p>
            <a:pPr algn="ctr"/>
            <a:endParaRPr lang="zh-CN" altLang="en-US" sz="1200">
              <a:solidFill>
                <a:srgbClr val="3F7EE5"/>
              </a:solidFill>
              <a:latin typeface="思源黑体旧字形 ExtraLight" panose="020B0200000000000000" pitchFamily="34" charset="-128"/>
              <a:ea typeface="思源黑体旧字形 ExtraLight" panose="020B0200000000000000" pitchFamily="34" charset="-128"/>
              <a:sym typeface="思源黑体旧字形 ExtraLight" panose="020B0200000000000000" pitchFamily="34" charset="-128"/>
            </a:endParaRPr>
          </a:p>
        </p:txBody>
      </p:sp>
      <p:cxnSp>
        <p:nvCxnSpPr>
          <p:cNvPr id="49" name="连接符: 肘形 48">
            <a:extLst>
              <a:ext uri="{FF2B5EF4-FFF2-40B4-BE49-F238E27FC236}">
                <a16:creationId xmlns:a16="http://schemas.microsoft.com/office/drawing/2014/main" id="{27563898-EEF3-4A33-8939-27D669A4693B}"/>
              </a:ext>
            </a:extLst>
          </p:cNvPr>
          <p:cNvCxnSpPr>
            <a:cxnSpLocks/>
            <a:endCxn id="89" idx="3"/>
          </p:cNvCxnSpPr>
          <p:nvPr/>
        </p:nvCxnSpPr>
        <p:spPr>
          <a:xfrm rot="5400000">
            <a:off x="1766839" y="2954094"/>
            <a:ext cx="2647812" cy="2086959"/>
          </a:xfrm>
          <a:prstGeom prst="bentConnector2">
            <a:avLst/>
          </a:prstGeom>
          <a:ln w="38100">
            <a:solidFill>
              <a:srgbClr val="E52739"/>
            </a:solidFill>
            <a:tailEnd type="triangle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id="{BA86E7EF-5540-4674-A58E-91863BC30BCC}"/>
              </a:ext>
            </a:extLst>
          </p:cNvPr>
          <p:cNvGrpSpPr/>
          <p:nvPr/>
        </p:nvGrpSpPr>
        <p:grpSpPr>
          <a:xfrm>
            <a:off x="6514348" y="1829085"/>
            <a:ext cx="4533900" cy="917344"/>
            <a:chOff x="6514348" y="1829085"/>
            <a:chExt cx="4533900" cy="917344"/>
          </a:xfrm>
        </p:grpSpPr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4AFCE98A-B52D-4FA2-BD43-DCBCF85A5F2A}"/>
                </a:ext>
              </a:extLst>
            </p:cNvPr>
            <p:cNvCxnSpPr/>
            <p:nvPr/>
          </p:nvCxnSpPr>
          <p:spPr>
            <a:xfrm>
              <a:off x="6514348" y="1829085"/>
              <a:ext cx="4533900" cy="0"/>
            </a:xfrm>
            <a:prstGeom prst="line">
              <a:avLst/>
            </a:prstGeom>
            <a:noFill/>
            <a:ln w="28575" cap="flat" cmpd="sng" algn="ctr">
              <a:solidFill>
                <a:srgbClr val="E52739"/>
              </a:solidFill>
              <a:prstDash val="solid"/>
              <a:miter lim="800000"/>
            </a:ln>
            <a:effectLst/>
          </p:spPr>
        </p:cxnSp>
        <p:cxnSp>
          <p:nvCxnSpPr>
            <p:cNvPr id="77" name="直接连接符 76">
              <a:extLst>
                <a:ext uri="{FF2B5EF4-FFF2-40B4-BE49-F238E27FC236}">
                  <a16:creationId xmlns:a16="http://schemas.microsoft.com/office/drawing/2014/main" id="{FA8EFEA5-5772-4262-B9DE-2C34B576B79D}"/>
                </a:ext>
              </a:extLst>
            </p:cNvPr>
            <p:cNvCxnSpPr/>
            <p:nvPr/>
          </p:nvCxnSpPr>
          <p:spPr>
            <a:xfrm>
              <a:off x="6514348" y="2746429"/>
              <a:ext cx="4533900" cy="0"/>
            </a:xfrm>
            <a:prstGeom prst="line">
              <a:avLst/>
            </a:prstGeom>
            <a:noFill/>
            <a:ln w="28575" cap="flat" cmpd="sng" algn="ctr">
              <a:solidFill>
                <a:srgbClr val="E52739"/>
              </a:solidFill>
              <a:prstDash val="solid"/>
              <a:miter lim="800000"/>
            </a:ln>
            <a:effectLst/>
          </p:spPr>
        </p:cxnSp>
        <p:grpSp>
          <p:nvGrpSpPr>
            <p:cNvPr id="78" name="组合 77">
              <a:extLst>
                <a:ext uri="{FF2B5EF4-FFF2-40B4-BE49-F238E27FC236}">
                  <a16:creationId xmlns:a16="http://schemas.microsoft.com/office/drawing/2014/main" id="{278BD34A-100C-488A-9561-E5E630180815}"/>
                </a:ext>
              </a:extLst>
            </p:cNvPr>
            <p:cNvGrpSpPr/>
            <p:nvPr/>
          </p:nvGrpSpPr>
          <p:grpSpPr>
            <a:xfrm>
              <a:off x="6514348" y="1892465"/>
              <a:ext cx="4533900" cy="704919"/>
              <a:chOff x="5652222" y="1647610"/>
              <a:chExt cx="4533900" cy="704919"/>
            </a:xfrm>
          </p:grpSpPr>
          <p:sp>
            <p:nvSpPr>
              <p:cNvPr id="79" name="矩形 78">
                <a:extLst>
                  <a:ext uri="{FF2B5EF4-FFF2-40B4-BE49-F238E27FC236}">
                    <a16:creationId xmlns:a16="http://schemas.microsoft.com/office/drawing/2014/main" id="{F2B0146E-270B-4C47-862F-296120F97E98}"/>
                  </a:ext>
                </a:extLst>
              </p:cNvPr>
              <p:cNvSpPr/>
              <p:nvPr/>
            </p:nvSpPr>
            <p:spPr>
              <a:xfrm>
                <a:off x="5652222" y="2057384"/>
                <a:ext cx="4533900" cy="29514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b="1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思源黑体旧字形 ExtraLight" panose="020B0200000000000000" pitchFamily="34" charset="-128"/>
                  </a:rPr>
                  <a:t>实现初衷：</a:t>
                </a:r>
                <a:r>
                  <a:rPr lang="zh-CN" altLang="en-US" sz="12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思源黑体旧字形 ExtraLight" panose="020B0200000000000000" pitchFamily="34" charset="-128"/>
                  </a:rPr>
                  <a:t>状态维持、过程监控，提升代理机构工作效率</a:t>
                </a:r>
              </a:p>
            </p:txBody>
          </p:sp>
          <p:sp>
            <p:nvSpPr>
              <p:cNvPr id="80" name="矩形 79">
                <a:extLst>
                  <a:ext uri="{FF2B5EF4-FFF2-40B4-BE49-F238E27FC236}">
                    <a16:creationId xmlns:a16="http://schemas.microsoft.com/office/drawing/2014/main" id="{3C54BA64-DB24-47E7-A64F-047CC624AC48}"/>
                  </a:ext>
                </a:extLst>
              </p:cNvPr>
              <p:cNvSpPr/>
              <p:nvPr/>
            </p:nvSpPr>
            <p:spPr>
              <a:xfrm>
                <a:off x="6798184" y="1647610"/>
                <a:ext cx="2241974" cy="43236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b="1" dirty="0">
                    <a:solidFill>
                      <a:srgbClr val="E5273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思源黑体旧字形 ExtraLight" panose="020B0200000000000000" pitchFamily="34" charset="-128"/>
                  </a:rPr>
                  <a:t>事中事后监管体系</a:t>
                </a:r>
              </a:p>
            </p:txBody>
          </p:sp>
        </p:grpSp>
      </p:grpSp>
      <p:sp>
        <p:nvSpPr>
          <p:cNvPr id="81" name="矩形 80">
            <a:extLst>
              <a:ext uri="{FF2B5EF4-FFF2-40B4-BE49-F238E27FC236}">
                <a16:creationId xmlns:a16="http://schemas.microsoft.com/office/drawing/2014/main" id="{D5631CF7-C03E-42F0-B9E2-7C66E2B8FEBD}"/>
              </a:ext>
            </a:extLst>
          </p:cNvPr>
          <p:cNvSpPr/>
          <p:nvPr/>
        </p:nvSpPr>
        <p:spPr>
          <a:xfrm>
            <a:off x="7162600" y="3889013"/>
            <a:ext cx="3891360" cy="73834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监管部门通过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【</a:t>
            </a:r>
            <a:r>
              <a:rPr lang="zh-CN" altLang="en-US" sz="1200" kern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色预警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】</a:t>
            </a:r>
            <a:r>
              <a:rPr lang="zh-CN" altLang="en-US" sz="1200" kern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或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【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红色预警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】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来</a:t>
            </a:r>
            <a:r>
              <a:rPr lang="zh-CN" altLang="en-US" sz="1200" kern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体现事中事后的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监管手段。</a:t>
            </a:r>
            <a:endParaRPr lang="en-US" altLang="zh-CN" sz="1200" kern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旧字形 ExtraLight" panose="020B0200000000000000" pitchFamily="34" charset="-128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做到在业务流程上不设“卡”，在监督管理上“不放水”</a:t>
            </a: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3F32B910-47DB-401D-BAE2-7EBD863AB309}"/>
              </a:ext>
            </a:extLst>
          </p:cNvPr>
          <p:cNvSpPr/>
          <p:nvPr/>
        </p:nvSpPr>
        <p:spPr>
          <a:xfrm>
            <a:off x="7162600" y="4865696"/>
            <a:ext cx="3812507" cy="73834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对代理机构及人员实行诚信打分，扣分手段可通过红黄预警或者新增扣分记录来实现。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思源黑体旧字形 ExtraLight" panose="020B0200000000000000" pitchFamily="34" charset="-128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提升代理自我约束力，在根本上加强市场规范化。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FFAA73CD-7CB4-4E8B-A67B-82D4CD7CAAA2}"/>
              </a:ext>
            </a:extLst>
          </p:cNvPr>
          <p:cNvSpPr/>
          <p:nvPr/>
        </p:nvSpPr>
        <p:spPr>
          <a:xfrm>
            <a:off x="6424433" y="3871490"/>
            <a:ext cx="944793" cy="730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000000">
                    <a:lumMod val="65000"/>
                    <a:lumOff val="3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红黄</a:t>
            </a:r>
            <a:endParaRPr lang="en-US" altLang="zh-CN" b="1" dirty="0">
              <a:solidFill>
                <a:srgbClr val="000000">
                  <a:lumMod val="65000"/>
                  <a:lumOff val="3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sym typeface="思源黑体旧字形 ExtraLight" panose="020B0200000000000000" pitchFamily="34" charset="-128"/>
            </a:endParaRPr>
          </a:p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000000">
                    <a:lumMod val="65000"/>
                    <a:lumOff val="3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预警</a:t>
            </a:r>
            <a:endParaRPr lang="en-US" altLang="zh-CN" b="1" dirty="0">
              <a:solidFill>
                <a:srgbClr val="000000">
                  <a:lumMod val="65000"/>
                  <a:lumOff val="3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84" name="矩形 83">
            <a:extLst>
              <a:ext uri="{FF2B5EF4-FFF2-40B4-BE49-F238E27FC236}">
                <a16:creationId xmlns:a16="http://schemas.microsoft.com/office/drawing/2014/main" id="{2D52708D-1FCC-4F90-A1A3-E131966C3232}"/>
              </a:ext>
            </a:extLst>
          </p:cNvPr>
          <p:cNvSpPr/>
          <p:nvPr/>
        </p:nvSpPr>
        <p:spPr>
          <a:xfrm>
            <a:off x="6424433" y="4865696"/>
            <a:ext cx="944793" cy="730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000000">
                    <a:lumMod val="65000"/>
                    <a:lumOff val="3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诚信</a:t>
            </a:r>
            <a:endParaRPr lang="en-US" altLang="zh-CN" b="1" dirty="0">
              <a:solidFill>
                <a:srgbClr val="000000">
                  <a:lumMod val="65000"/>
                  <a:lumOff val="3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sym typeface="思源黑体旧字形 ExtraLight" panose="020B0200000000000000" pitchFamily="34" charset="-128"/>
            </a:endParaRPr>
          </a:p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000000">
                    <a:lumMod val="65000"/>
                    <a:lumOff val="3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减分</a:t>
            </a:r>
          </a:p>
        </p:txBody>
      </p:sp>
      <p:sp>
        <p:nvSpPr>
          <p:cNvPr id="85" name="椭圆 84">
            <a:extLst>
              <a:ext uri="{FF2B5EF4-FFF2-40B4-BE49-F238E27FC236}">
                <a16:creationId xmlns:a16="http://schemas.microsoft.com/office/drawing/2014/main" id="{191CCA89-5E70-4FF7-9601-7C78A1F7A7C3}"/>
              </a:ext>
            </a:extLst>
          </p:cNvPr>
          <p:cNvSpPr/>
          <p:nvPr/>
        </p:nvSpPr>
        <p:spPr>
          <a:xfrm>
            <a:off x="1074823" y="3143414"/>
            <a:ext cx="1008112" cy="1008112"/>
          </a:xfrm>
          <a:prstGeom prst="ellipse">
            <a:avLst/>
          </a:prstGeom>
          <a:solidFill>
            <a:srgbClr val="368FE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交易业务</a:t>
            </a:r>
            <a:endParaRPr lang="en-US" altLang="zh-CN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sym typeface="思源黑体旧字形 ExtraLight" panose="020B0200000000000000" pitchFamily="34" charset="-128"/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环节</a:t>
            </a:r>
            <a:r>
              <a:rPr lang="en-US" altLang="zh-CN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1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86" name="椭圆 85">
            <a:extLst>
              <a:ext uri="{FF2B5EF4-FFF2-40B4-BE49-F238E27FC236}">
                <a16:creationId xmlns:a16="http://schemas.microsoft.com/office/drawing/2014/main" id="{166A4E44-0252-4170-A8D3-D80617465CA1}"/>
              </a:ext>
            </a:extLst>
          </p:cNvPr>
          <p:cNvSpPr/>
          <p:nvPr/>
        </p:nvSpPr>
        <p:spPr>
          <a:xfrm>
            <a:off x="2745408" y="3143414"/>
            <a:ext cx="1008112" cy="1008112"/>
          </a:xfrm>
          <a:prstGeom prst="ellipse">
            <a:avLst/>
          </a:prstGeom>
          <a:solidFill>
            <a:srgbClr val="E52739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交易业务</a:t>
            </a:r>
            <a:endParaRPr lang="en-US" altLang="zh-CN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sym typeface="思源黑体旧字形 ExtraLight" panose="020B0200000000000000" pitchFamily="34" charset="-128"/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环节</a:t>
            </a:r>
            <a:r>
              <a:rPr lang="en-US" altLang="zh-CN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2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87" name="椭圆 86">
            <a:extLst>
              <a:ext uri="{FF2B5EF4-FFF2-40B4-BE49-F238E27FC236}">
                <a16:creationId xmlns:a16="http://schemas.microsoft.com/office/drawing/2014/main" id="{14C9320B-EFDB-4DB5-AD88-280E8A758655}"/>
              </a:ext>
            </a:extLst>
          </p:cNvPr>
          <p:cNvSpPr/>
          <p:nvPr/>
        </p:nvSpPr>
        <p:spPr>
          <a:xfrm>
            <a:off x="4415993" y="3143414"/>
            <a:ext cx="1008112" cy="1008112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交易业务</a:t>
            </a:r>
            <a:endParaRPr lang="en-US" altLang="zh-CN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sym typeface="思源黑体旧字形 ExtraLight" panose="020B0200000000000000" pitchFamily="34" charset="-128"/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环节</a:t>
            </a:r>
            <a:r>
              <a:rPr lang="en-US" altLang="zh-CN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3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sym typeface="思源黑体旧字形 ExtraLight" panose="020B0200000000000000" pitchFamily="34" charset="-128"/>
            </a:endParaRPr>
          </a:p>
        </p:txBody>
      </p:sp>
      <p:grpSp>
        <p:nvGrpSpPr>
          <p:cNvPr id="88" name="组合 87">
            <a:extLst>
              <a:ext uri="{FF2B5EF4-FFF2-40B4-BE49-F238E27FC236}">
                <a16:creationId xmlns:a16="http://schemas.microsoft.com/office/drawing/2014/main" id="{CFFE4A77-3914-4B85-9E07-206A1E68CE83}"/>
              </a:ext>
            </a:extLst>
          </p:cNvPr>
          <p:cNvGrpSpPr/>
          <p:nvPr/>
        </p:nvGrpSpPr>
        <p:grpSpPr>
          <a:xfrm>
            <a:off x="1102472" y="5035297"/>
            <a:ext cx="944793" cy="572364"/>
            <a:chOff x="4950231" y="3479614"/>
            <a:chExt cx="944793" cy="57236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89" name="Freeform 4">
              <a:extLst>
                <a:ext uri="{FF2B5EF4-FFF2-40B4-BE49-F238E27FC236}">
                  <a16:creationId xmlns:a16="http://schemas.microsoft.com/office/drawing/2014/main" id="{E060EC21-E383-49D8-8158-C235D0E9A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0231" y="3479614"/>
              <a:ext cx="944793" cy="572364"/>
            </a:xfrm>
            <a:prstGeom prst="roundRect">
              <a:avLst/>
            </a:prstGeom>
            <a:solidFill>
              <a:srgbClr val="368FE2"/>
            </a:solidFill>
            <a:ln w="25400">
              <a:noFill/>
            </a:ln>
            <a:effectLst>
              <a:outerShdw blurRad="241300" dist="38100" dir="5400000" sx="90000" sy="-19000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400" dirty="0">
                <a:solidFill>
                  <a:srgbClr val="FEFABC"/>
                </a:solidFill>
                <a:latin typeface="思源黑体旧字形 ExtraLight" panose="020B0200000000000000" pitchFamily="34" charset="-128"/>
                <a:ea typeface="思源黑体旧字形 ExtraLight" panose="020B0200000000000000" pitchFamily="34" charset="-128"/>
                <a:sym typeface="思源黑体旧字形 ExtraLight" panose="020B0200000000000000" pitchFamily="34" charset="-128"/>
              </a:endParaRPr>
            </a:p>
          </p:txBody>
        </p:sp>
        <p:grpSp>
          <p:nvGrpSpPr>
            <p:cNvPr id="90" name="组合 89">
              <a:extLst>
                <a:ext uri="{FF2B5EF4-FFF2-40B4-BE49-F238E27FC236}">
                  <a16:creationId xmlns:a16="http://schemas.microsoft.com/office/drawing/2014/main" id="{3BA8F456-D8B5-4BFC-A83E-470FD04B3603}"/>
                </a:ext>
              </a:extLst>
            </p:cNvPr>
            <p:cNvGrpSpPr/>
            <p:nvPr/>
          </p:nvGrpSpPr>
          <p:grpSpPr>
            <a:xfrm>
              <a:off x="5193082" y="3566972"/>
              <a:ext cx="405528" cy="390340"/>
              <a:chOff x="8905877" y="3073401"/>
              <a:chExt cx="720732" cy="693738"/>
            </a:xfrm>
            <a:solidFill>
              <a:srgbClr val="FEFEFE"/>
            </a:solidFill>
          </p:grpSpPr>
          <p:sp>
            <p:nvSpPr>
              <p:cNvPr id="91" name="Oval 585">
                <a:extLst>
                  <a:ext uri="{FF2B5EF4-FFF2-40B4-BE49-F238E27FC236}">
                    <a16:creationId xmlns:a16="http://schemas.microsoft.com/office/drawing/2014/main" id="{17C16A85-CA4D-4359-8B20-1B0ED8CCC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7638" y="3092451"/>
                <a:ext cx="101600" cy="1238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思源黑体旧字形 ExtraLight" panose="020B0200000000000000" pitchFamily="34" charset="-128"/>
                  <a:ea typeface="思源黑体旧字形 ExtraLight" panose="020B0200000000000000" pitchFamily="34" charset="-128"/>
                  <a:sym typeface="思源黑体旧字形 ExtraLight" panose="020B0200000000000000" pitchFamily="34" charset="-128"/>
                </a:endParaRPr>
              </a:p>
            </p:txBody>
          </p:sp>
          <p:sp>
            <p:nvSpPr>
              <p:cNvPr id="92" name="Oval 586">
                <a:extLst>
                  <a:ext uri="{FF2B5EF4-FFF2-40B4-BE49-F238E27FC236}">
                    <a16:creationId xmlns:a16="http://schemas.microsoft.com/office/drawing/2014/main" id="{1DD925DD-BFA0-403E-A72B-86682756E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7688" y="3092451"/>
                <a:ext cx="98425" cy="1238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思源黑体旧字形 ExtraLight" panose="020B0200000000000000" pitchFamily="34" charset="-128"/>
                  <a:ea typeface="思源黑体旧字形 ExtraLight" panose="020B0200000000000000" pitchFamily="34" charset="-128"/>
                  <a:sym typeface="思源黑体旧字形 ExtraLight" panose="020B0200000000000000" pitchFamily="34" charset="-128"/>
                </a:endParaRPr>
              </a:p>
            </p:txBody>
          </p:sp>
          <p:sp>
            <p:nvSpPr>
              <p:cNvPr id="93" name="Freeform 587">
                <a:extLst>
                  <a:ext uri="{FF2B5EF4-FFF2-40B4-BE49-F238E27FC236}">
                    <a16:creationId xmlns:a16="http://schemas.microsoft.com/office/drawing/2014/main" id="{A9F08E9E-CE36-40B3-A945-79CF402051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05877" y="3227389"/>
                <a:ext cx="261937" cy="501649"/>
              </a:xfrm>
              <a:custGeom>
                <a:avLst/>
                <a:gdLst>
                  <a:gd name="T0" fmla="*/ 65 w 70"/>
                  <a:gd name="T1" fmla="*/ 79 h 134"/>
                  <a:gd name="T2" fmla="*/ 60 w 70"/>
                  <a:gd name="T3" fmla="*/ 79 h 134"/>
                  <a:gd name="T4" fmla="*/ 66 w 70"/>
                  <a:gd name="T5" fmla="*/ 7 h 134"/>
                  <a:gd name="T6" fmla="*/ 68 w 70"/>
                  <a:gd name="T7" fmla="*/ 2 h 134"/>
                  <a:gd name="T8" fmla="*/ 67 w 70"/>
                  <a:gd name="T9" fmla="*/ 1 h 134"/>
                  <a:gd name="T10" fmla="*/ 66 w 70"/>
                  <a:gd name="T11" fmla="*/ 1 h 134"/>
                  <a:gd name="T12" fmla="*/ 60 w 70"/>
                  <a:gd name="T13" fmla="*/ 1 h 134"/>
                  <a:gd name="T14" fmla="*/ 60 w 70"/>
                  <a:gd name="T15" fmla="*/ 1 h 134"/>
                  <a:gd name="T16" fmla="*/ 65 w 70"/>
                  <a:gd name="T17" fmla="*/ 6 h 134"/>
                  <a:gd name="T18" fmla="*/ 58 w 70"/>
                  <a:gd name="T19" fmla="*/ 9 h 134"/>
                  <a:gd name="T20" fmla="*/ 62 w 70"/>
                  <a:gd name="T21" fmla="*/ 14 h 134"/>
                  <a:gd name="T22" fmla="*/ 53 w 70"/>
                  <a:gd name="T23" fmla="*/ 33 h 134"/>
                  <a:gd name="T24" fmla="*/ 52 w 70"/>
                  <a:gd name="T25" fmla="*/ 6 h 134"/>
                  <a:gd name="T26" fmla="*/ 53 w 70"/>
                  <a:gd name="T27" fmla="*/ 5 h 134"/>
                  <a:gd name="T28" fmla="*/ 51 w 70"/>
                  <a:gd name="T29" fmla="*/ 0 h 134"/>
                  <a:gd name="T30" fmla="*/ 46 w 70"/>
                  <a:gd name="T31" fmla="*/ 0 h 134"/>
                  <a:gd name="T32" fmla="*/ 44 w 70"/>
                  <a:gd name="T33" fmla="*/ 5 h 134"/>
                  <a:gd name="T34" fmla="*/ 45 w 70"/>
                  <a:gd name="T35" fmla="*/ 6 h 134"/>
                  <a:gd name="T36" fmla="*/ 44 w 70"/>
                  <a:gd name="T37" fmla="*/ 33 h 134"/>
                  <a:gd name="T38" fmla="*/ 35 w 70"/>
                  <a:gd name="T39" fmla="*/ 14 h 134"/>
                  <a:gd name="T40" fmla="*/ 39 w 70"/>
                  <a:gd name="T41" fmla="*/ 9 h 134"/>
                  <a:gd name="T42" fmla="*/ 32 w 70"/>
                  <a:gd name="T43" fmla="*/ 6 h 134"/>
                  <a:gd name="T44" fmla="*/ 37 w 70"/>
                  <a:gd name="T45" fmla="*/ 1 h 134"/>
                  <a:gd name="T46" fmla="*/ 37 w 70"/>
                  <a:gd name="T47" fmla="*/ 1 h 134"/>
                  <a:gd name="T48" fmla="*/ 31 w 70"/>
                  <a:gd name="T49" fmla="*/ 1 h 134"/>
                  <a:gd name="T50" fmla="*/ 30 w 70"/>
                  <a:gd name="T51" fmla="*/ 1 h 134"/>
                  <a:gd name="T52" fmla="*/ 25 w 70"/>
                  <a:gd name="T53" fmla="*/ 4 h 134"/>
                  <a:gd name="T54" fmla="*/ 2 w 70"/>
                  <a:gd name="T55" fmla="*/ 28 h 134"/>
                  <a:gd name="T56" fmla="*/ 2 w 70"/>
                  <a:gd name="T57" fmla="*/ 28 h 134"/>
                  <a:gd name="T58" fmla="*/ 2 w 70"/>
                  <a:gd name="T59" fmla="*/ 28 h 134"/>
                  <a:gd name="T60" fmla="*/ 1 w 70"/>
                  <a:gd name="T61" fmla="*/ 38 h 134"/>
                  <a:gd name="T62" fmla="*/ 1 w 70"/>
                  <a:gd name="T63" fmla="*/ 38 h 134"/>
                  <a:gd name="T64" fmla="*/ 1 w 70"/>
                  <a:gd name="T65" fmla="*/ 38 h 134"/>
                  <a:gd name="T66" fmla="*/ 1 w 70"/>
                  <a:gd name="T67" fmla="*/ 38 h 134"/>
                  <a:gd name="T68" fmla="*/ 2 w 70"/>
                  <a:gd name="T69" fmla="*/ 38 h 134"/>
                  <a:gd name="T70" fmla="*/ 2 w 70"/>
                  <a:gd name="T71" fmla="*/ 39 h 134"/>
                  <a:gd name="T72" fmla="*/ 3 w 70"/>
                  <a:gd name="T73" fmla="*/ 41 h 134"/>
                  <a:gd name="T74" fmla="*/ 5 w 70"/>
                  <a:gd name="T75" fmla="*/ 45 h 134"/>
                  <a:gd name="T76" fmla="*/ 9 w 70"/>
                  <a:gd name="T77" fmla="*/ 52 h 134"/>
                  <a:gd name="T78" fmla="*/ 16 w 70"/>
                  <a:gd name="T79" fmla="*/ 67 h 134"/>
                  <a:gd name="T80" fmla="*/ 26 w 70"/>
                  <a:gd name="T81" fmla="*/ 61 h 134"/>
                  <a:gd name="T82" fmla="*/ 26 w 70"/>
                  <a:gd name="T83" fmla="*/ 71 h 134"/>
                  <a:gd name="T84" fmla="*/ 26 w 70"/>
                  <a:gd name="T85" fmla="*/ 71 h 134"/>
                  <a:gd name="T86" fmla="*/ 28 w 70"/>
                  <a:gd name="T87" fmla="*/ 71 h 134"/>
                  <a:gd name="T88" fmla="*/ 29 w 70"/>
                  <a:gd name="T89" fmla="*/ 134 h 134"/>
                  <a:gd name="T90" fmla="*/ 47 w 70"/>
                  <a:gd name="T91" fmla="*/ 134 h 134"/>
                  <a:gd name="T92" fmla="*/ 48 w 70"/>
                  <a:gd name="T93" fmla="*/ 71 h 134"/>
                  <a:gd name="T94" fmla="*/ 49 w 70"/>
                  <a:gd name="T95" fmla="*/ 71 h 134"/>
                  <a:gd name="T96" fmla="*/ 51 w 70"/>
                  <a:gd name="T97" fmla="*/ 134 h 134"/>
                  <a:gd name="T98" fmla="*/ 69 w 70"/>
                  <a:gd name="T99" fmla="*/ 134 h 134"/>
                  <a:gd name="T100" fmla="*/ 70 w 70"/>
                  <a:gd name="T101" fmla="*/ 79 h 134"/>
                  <a:gd name="T102" fmla="*/ 65 w 70"/>
                  <a:gd name="T103" fmla="*/ 79 h 134"/>
                  <a:gd name="T104" fmla="*/ 26 w 70"/>
                  <a:gd name="T105" fmla="*/ 47 h 134"/>
                  <a:gd name="T106" fmla="*/ 24 w 70"/>
                  <a:gd name="T107" fmla="*/ 44 h 134"/>
                  <a:gd name="T108" fmla="*/ 20 w 70"/>
                  <a:gd name="T109" fmla="*/ 37 h 134"/>
                  <a:gd name="T110" fmla="*/ 19 w 70"/>
                  <a:gd name="T111" fmla="*/ 35 h 134"/>
                  <a:gd name="T112" fmla="*/ 27 w 70"/>
                  <a:gd name="T113" fmla="*/ 25 h 134"/>
                  <a:gd name="T114" fmla="*/ 26 w 70"/>
                  <a:gd name="T115" fmla="*/ 47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" h="134">
                    <a:moveTo>
                      <a:pt x="65" y="79"/>
                    </a:moveTo>
                    <a:cubicBezTo>
                      <a:pt x="60" y="79"/>
                      <a:pt x="60" y="79"/>
                      <a:pt x="60" y="7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5"/>
                      <a:pt x="67" y="3"/>
                      <a:pt x="68" y="2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4" y="1"/>
                      <a:pt x="62" y="1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5" y="1"/>
                      <a:pt x="33" y="1"/>
                      <a:pt x="31" y="1"/>
                    </a:cubicBezTo>
                    <a:cubicBezTo>
                      <a:pt x="31" y="1"/>
                      <a:pt x="31" y="1"/>
                      <a:pt x="30" y="1"/>
                    </a:cubicBezTo>
                    <a:cubicBezTo>
                      <a:pt x="28" y="1"/>
                      <a:pt x="26" y="2"/>
                      <a:pt x="25" y="4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0" y="47"/>
                      <a:pt x="2" y="33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3" y="41"/>
                      <a:pt x="3" y="41"/>
                      <a:pt x="3" y="41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9" y="65"/>
                      <a:pt x="23" y="63"/>
                      <a:pt x="26" y="61"/>
                    </a:cubicBezTo>
                    <a:cubicBezTo>
                      <a:pt x="26" y="64"/>
                      <a:pt x="26" y="68"/>
                      <a:pt x="26" y="71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6" y="71"/>
                      <a:pt x="27" y="71"/>
                      <a:pt x="28" y="71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48" y="116"/>
                      <a:pt x="48" y="84"/>
                      <a:pt x="48" y="71"/>
                    </a:cubicBezTo>
                    <a:cubicBezTo>
                      <a:pt x="48" y="71"/>
                      <a:pt x="49" y="71"/>
                      <a:pt x="49" y="71"/>
                    </a:cubicBezTo>
                    <a:cubicBezTo>
                      <a:pt x="51" y="134"/>
                      <a:pt x="51" y="134"/>
                      <a:pt x="51" y="134"/>
                    </a:cubicBezTo>
                    <a:cubicBezTo>
                      <a:pt x="69" y="134"/>
                      <a:pt x="69" y="134"/>
                      <a:pt x="69" y="134"/>
                    </a:cubicBezTo>
                    <a:cubicBezTo>
                      <a:pt x="70" y="119"/>
                      <a:pt x="70" y="95"/>
                      <a:pt x="70" y="79"/>
                    </a:cubicBezTo>
                    <a:cubicBezTo>
                      <a:pt x="68" y="79"/>
                      <a:pt x="66" y="79"/>
                      <a:pt x="65" y="79"/>
                    </a:cubicBezTo>
                    <a:close/>
                    <a:moveTo>
                      <a:pt x="26" y="47"/>
                    </a:moveTo>
                    <a:cubicBezTo>
                      <a:pt x="24" y="44"/>
                      <a:pt x="24" y="44"/>
                      <a:pt x="24" y="44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32"/>
                      <a:pt x="26" y="40"/>
                      <a:pt x="26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思源黑体旧字形 ExtraLight" panose="020B0200000000000000" pitchFamily="34" charset="-128"/>
                  <a:ea typeface="思源黑体旧字形 ExtraLight" panose="020B0200000000000000" pitchFamily="34" charset="-128"/>
                  <a:sym typeface="思源黑体旧字形 ExtraLight" panose="020B0200000000000000" pitchFamily="34" charset="-128"/>
                </a:endParaRPr>
              </a:p>
            </p:txBody>
          </p:sp>
          <p:sp>
            <p:nvSpPr>
              <p:cNvPr id="94" name="Freeform 588">
                <a:extLst>
                  <a:ext uri="{FF2B5EF4-FFF2-40B4-BE49-F238E27FC236}">
                    <a16:creationId xmlns:a16="http://schemas.microsoft.com/office/drawing/2014/main" id="{EECDFF0B-56FD-4983-AC8E-CA7C7BC4D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1184" y="3227389"/>
                <a:ext cx="225425" cy="501649"/>
              </a:xfrm>
              <a:custGeom>
                <a:avLst/>
                <a:gdLst>
                  <a:gd name="T0" fmla="*/ 60 w 60"/>
                  <a:gd name="T1" fmla="*/ 39 h 134"/>
                  <a:gd name="T2" fmla="*/ 60 w 60"/>
                  <a:gd name="T3" fmla="*/ 39 h 134"/>
                  <a:gd name="T4" fmla="*/ 60 w 60"/>
                  <a:gd name="T5" fmla="*/ 39 h 134"/>
                  <a:gd name="T6" fmla="*/ 60 w 60"/>
                  <a:gd name="T7" fmla="*/ 39 h 134"/>
                  <a:gd name="T8" fmla="*/ 60 w 60"/>
                  <a:gd name="T9" fmla="*/ 38 h 134"/>
                  <a:gd name="T10" fmla="*/ 48 w 60"/>
                  <a:gd name="T11" fmla="*/ 7 h 134"/>
                  <a:gd name="T12" fmla="*/ 41 w 60"/>
                  <a:gd name="T13" fmla="*/ 1 h 134"/>
                  <a:gd name="T14" fmla="*/ 41 w 60"/>
                  <a:gd name="T15" fmla="*/ 1 h 134"/>
                  <a:gd name="T16" fmla="*/ 34 w 60"/>
                  <a:gd name="T17" fmla="*/ 1 h 134"/>
                  <a:gd name="T18" fmla="*/ 34 w 60"/>
                  <a:gd name="T19" fmla="*/ 1 h 134"/>
                  <a:gd name="T20" fmla="*/ 40 w 60"/>
                  <a:gd name="T21" fmla="*/ 6 h 134"/>
                  <a:gd name="T22" fmla="*/ 33 w 60"/>
                  <a:gd name="T23" fmla="*/ 9 h 134"/>
                  <a:gd name="T24" fmla="*/ 36 w 60"/>
                  <a:gd name="T25" fmla="*/ 14 h 134"/>
                  <a:gd name="T26" fmla="*/ 28 w 60"/>
                  <a:gd name="T27" fmla="*/ 33 h 134"/>
                  <a:gd name="T28" fmla="*/ 26 w 60"/>
                  <a:gd name="T29" fmla="*/ 6 h 134"/>
                  <a:gd name="T30" fmla="*/ 27 w 60"/>
                  <a:gd name="T31" fmla="*/ 5 h 134"/>
                  <a:gd name="T32" fmla="*/ 26 w 60"/>
                  <a:gd name="T33" fmla="*/ 0 h 134"/>
                  <a:gd name="T34" fmla="*/ 20 w 60"/>
                  <a:gd name="T35" fmla="*/ 0 h 134"/>
                  <a:gd name="T36" fmla="*/ 19 w 60"/>
                  <a:gd name="T37" fmla="*/ 5 h 134"/>
                  <a:gd name="T38" fmla="*/ 20 w 60"/>
                  <a:gd name="T39" fmla="*/ 6 h 134"/>
                  <a:gd name="T40" fmla="*/ 19 w 60"/>
                  <a:gd name="T41" fmla="*/ 33 h 134"/>
                  <a:gd name="T42" fmla="*/ 10 w 60"/>
                  <a:gd name="T43" fmla="*/ 14 h 134"/>
                  <a:gd name="T44" fmla="*/ 13 w 60"/>
                  <a:gd name="T45" fmla="*/ 9 h 134"/>
                  <a:gd name="T46" fmla="*/ 6 w 60"/>
                  <a:gd name="T47" fmla="*/ 6 h 134"/>
                  <a:gd name="T48" fmla="*/ 12 w 60"/>
                  <a:gd name="T49" fmla="*/ 1 h 134"/>
                  <a:gd name="T50" fmla="*/ 12 w 60"/>
                  <a:gd name="T51" fmla="*/ 1 h 134"/>
                  <a:gd name="T52" fmla="*/ 6 w 60"/>
                  <a:gd name="T53" fmla="*/ 1 h 134"/>
                  <a:gd name="T54" fmla="*/ 5 w 60"/>
                  <a:gd name="T55" fmla="*/ 1 h 134"/>
                  <a:gd name="T56" fmla="*/ 0 w 60"/>
                  <a:gd name="T57" fmla="*/ 3 h 134"/>
                  <a:gd name="T58" fmla="*/ 1 w 60"/>
                  <a:gd name="T59" fmla="*/ 7 h 134"/>
                  <a:gd name="T60" fmla="*/ 7 w 60"/>
                  <a:gd name="T61" fmla="*/ 79 h 134"/>
                  <a:gd name="T62" fmla="*/ 2 w 60"/>
                  <a:gd name="T63" fmla="*/ 79 h 134"/>
                  <a:gd name="T64" fmla="*/ 4 w 60"/>
                  <a:gd name="T65" fmla="*/ 134 h 134"/>
                  <a:gd name="T66" fmla="*/ 22 w 60"/>
                  <a:gd name="T67" fmla="*/ 134 h 134"/>
                  <a:gd name="T68" fmla="*/ 22 w 60"/>
                  <a:gd name="T69" fmla="*/ 71 h 134"/>
                  <a:gd name="T70" fmla="*/ 24 w 60"/>
                  <a:gd name="T71" fmla="*/ 71 h 134"/>
                  <a:gd name="T72" fmla="*/ 26 w 60"/>
                  <a:gd name="T73" fmla="*/ 134 h 134"/>
                  <a:gd name="T74" fmla="*/ 44 w 60"/>
                  <a:gd name="T75" fmla="*/ 134 h 134"/>
                  <a:gd name="T76" fmla="*/ 44 w 60"/>
                  <a:gd name="T77" fmla="*/ 73 h 134"/>
                  <a:gd name="T78" fmla="*/ 47 w 60"/>
                  <a:gd name="T79" fmla="*/ 75 h 134"/>
                  <a:gd name="T80" fmla="*/ 54 w 60"/>
                  <a:gd name="T81" fmla="*/ 59 h 134"/>
                  <a:gd name="T82" fmla="*/ 57 w 60"/>
                  <a:gd name="T83" fmla="*/ 52 h 134"/>
                  <a:gd name="T84" fmla="*/ 59 w 60"/>
                  <a:gd name="T85" fmla="*/ 48 h 134"/>
                  <a:gd name="T86" fmla="*/ 59 w 60"/>
                  <a:gd name="T87" fmla="*/ 46 h 134"/>
                  <a:gd name="T88" fmla="*/ 60 w 60"/>
                  <a:gd name="T89" fmla="*/ 46 h 134"/>
                  <a:gd name="T90" fmla="*/ 60 w 60"/>
                  <a:gd name="T91" fmla="*/ 45 h 134"/>
                  <a:gd name="T92" fmla="*/ 60 w 60"/>
                  <a:gd name="T93" fmla="*/ 45 h 134"/>
                  <a:gd name="T94" fmla="*/ 60 w 60"/>
                  <a:gd name="T95" fmla="*/ 3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0" h="134">
                    <a:moveTo>
                      <a:pt x="60" y="39"/>
                    </a:move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7" y="4"/>
                      <a:pt x="44" y="2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9" y="1"/>
                      <a:pt x="36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0" y="1"/>
                      <a:pt x="8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1"/>
                      <a:pt x="2" y="2"/>
                      <a:pt x="0" y="3"/>
                    </a:cubicBezTo>
                    <a:cubicBezTo>
                      <a:pt x="0" y="5"/>
                      <a:pt x="1" y="6"/>
                      <a:pt x="1" y="7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4" y="134"/>
                      <a:pt x="4" y="134"/>
                      <a:pt x="4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3" y="116"/>
                      <a:pt x="22" y="84"/>
                      <a:pt x="22" y="71"/>
                    </a:cubicBezTo>
                    <a:cubicBezTo>
                      <a:pt x="23" y="71"/>
                      <a:pt x="23" y="71"/>
                      <a:pt x="24" y="71"/>
                    </a:cubicBezTo>
                    <a:cubicBezTo>
                      <a:pt x="26" y="134"/>
                      <a:pt x="26" y="134"/>
                      <a:pt x="26" y="134"/>
                    </a:cubicBezTo>
                    <a:cubicBezTo>
                      <a:pt x="44" y="134"/>
                      <a:pt x="44" y="134"/>
                      <a:pt x="44" y="134"/>
                    </a:cubicBezTo>
                    <a:cubicBezTo>
                      <a:pt x="45" y="117"/>
                      <a:pt x="44" y="87"/>
                      <a:pt x="44" y="73"/>
                    </a:cubicBezTo>
                    <a:cubicBezTo>
                      <a:pt x="45" y="74"/>
                      <a:pt x="46" y="74"/>
                      <a:pt x="47" y="75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60" y="43"/>
                      <a:pt x="59" y="52"/>
                      <a:pt x="6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思源黑体旧字形 ExtraLight" panose="020B0200000000000000" pitchFamily="34" charset="-128"/>
                  <a:ea typeface="思源黑体旧字形 ExtraLight" panose="020B0200000000000000" pitchFamily="34" charset="-128"/>
                  <a:sym typeface="思源黑体旧字形 ExtraLight" panose="020B0200000000000000" pitchFamily="34" charset="-128"/>
                </a:endParaRPr>
              </a:p>
            </p:txBody>
          </p:sp>
          <p:sp>
            <p:nvSpPr>
              <p:cNvPr id="95" name="Oval 589">
                <a:extLst>
                  <a:ext uri="{FF2B5EF4-FFF2-40B4-BE49-F238E27FC236}">
                    <a16:creationId xmlns:a16="http://schemas.microsoft.com/office/drawing/2014/main" id="{FFF2609A-6977-4399-B91F-0E443A77ED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24963" y="3073401"/>
                <a:ext cx="107950" cy="134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思源黑体旧字形 ExtraLight" panose="020B0200000000000000" pitchFamily="34" charset="-128"/>
                  <a:ea typeface="思源黑体旧字形 ExtraLight" panose="020B0200000000000000" pitchFamily="34" charset="-128"/>
                  <a:sym typeface="思源黑体旧字形 ExtraLight" panose="020B0200000000000000" pitchFamily="34" charset="-128"/>
                </a:endParaRPr>
              </a:p>
            </p:txBody>
          </p:sp>
          <p:sp>
            <p:nvSpPr>
              <p:cNvPr id="96" name="Freeform 590">
                <a:extLst>
                  <a:ext uri="{FF2B5EF4-FFF2-40B4-BE49-F238E27FC236}">
                    <a16:creationId xmlns:a16="http://schemas.microsoft.com/office/drawing/2014/main" id="{FA798075-2534-4A9A-BA0C-A8E2070CC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0354" y="3219451"/>
                <a:ext cx="258763" cy="547688"/>
              </a:xfrm>
              <a:custGeom>
                <a:avLst/>
                <a:gdLst>
                  <a:gd name="T0" fmla="*/ 54 w 69"/>
                  <a:gd name="T1" fmla="*/ 1 h 146"/>
                  <a:gd name="T2" fmla="*/ 54 w 69"/>
                  <a:gd name="T3" fmla="*/ 1 h 146"/>
                  <a:gd name="T4" fmla="*/ 47 w 69"/>
                  <a:gd name="T5" fmla="*/ 0 h 146"/>
                  <a:gd name="T6" fmla="*/ 46 w 69"/>
                  <a:gd name="T7" fmla="*/ 1 h 146"/>
                  <a:gd name="T8" fmla="*/ 53 w 69"/>
                  <a:gd name="T9" fmla="*/ 6 h 146"/>
                  <a:gd name="T10" fmla="*/ 45 w 69"/>
                  <a:gd name="T11" fmla="*/ 9 h 146"/>
                  <a:gd name="T12" fmla="*/ 49 w 69"/>
                  <a:gd name="T13" fmla="*/ 15 h 146"/>
                  <a:gd name="T14" fmla="*/ 39 w 69"/>
                  <a:gd name="T15" fmla="*/ 36 h 146"/>
                  <a:gd name="T16" fmla="*/ 38 w 69"/>
                  <a:gd name="T17" fmla="*/ 7 h 146"/>
                  <a:gd name="T18" fmla="*/ 39 w 69"/>
                  <a:gd name="T19" fmla="*/ 6 h 146"/>
                  <a:gd name="T20" fmla="*/ 37 w 69"/>
                  <a:gd name="T21" fmla="*/ 0 h 146"/>
                  <a:gd name="T22" fmla="*/ 32 w 69"/>
                  <a:gd name="T23" fmla="*/ 0 h 146"/>
                  <a:gd name="T24" fmla="*/ 30 w 69"/>
                  <a:gd name="T25" fmla="*/ 6 h 146"/>
                  <a:gd name="T26" fmla="*/ 31 w 69"/>
                  <a:gd name="T27" fmla="*/ 7 h 146"/>
                  <a:gd name="T28" fmla="*/ 30 w 69"/>
                  <a:gd name="T29" fmla="*/ 36 h 146"/>
                  <a:gd name="T30" fmla="*/ 20 w 69"/>
                  <a:gd name="T31" fmla="*/ 15 h 146"/>
                  <a:gd name="T32" fmla="*/ 24 w 69"/>
                  <a:gd name="T33" fmla="*/ 9 h 146"/>
                  <a:gd name="T34" fmla="*/ 16 w 69"/>
                  <a:gd name="T35" fmla="*/ 6 h 146"/>
                  <a:gd name="T36" fmla="*/ 22 w 69"/>
                  <a:gd name="T37" fmla="*/ 1 h 146"/>
                  <a:gd name="T38" fmla="*/ 22 w 69"/>
                  <a:gd name="T39" fmla="*/ 0 h 146"/>
                  <a:gd name="T40" fmla="*/ 15 w 69"/>
                  <a:gd name="T41" fmla="*/ 1 h 146"/>
                  <a:gd name="T42" fmla="*/ 15 w 69"/>
                  <a:gd name="T43" fmla="*/ 1 h 146"/>
                  <a:gd name="T44" fmla="*/ 7 w 69"/>
                  <a:gd name="T45" fmla="*/ 9 h 146"/>
                  <a:gd name="T46" fmla="*/ 0 w 69"/>
                  <a:gd name="T47" fmla="*/ 76 h 146"/>
                  <a:gd name="T48" fmla="*/ 10 w 69"/>
                  <a:gd name="T49" fmla="*/ 77 h 146"/>
                  <a:gd name="T50" fmla="*/ 10 w 69"/>
                  <a:gd name="T51" fmla="*/ 77 h 146"/>
                  <a:gd name="T52" fmla="*/ 11 w 69"/>
                  <a:gd name="T53" fmla="*/ 77 h 146"/>
                  <a:gd name="T54" fmla="*/ 12 w 69"/>
                  <a:gd name="T55" fmla="*/ 77 h 146"/>
                  <a:gd name="T56" fmla="*/ 14 w 69"/>
                  <a:gd name="T57" fmla="*/ 146 h 146"/>
                  <a:gd name="T58" fmla="*/ 33 w 69"/>
                  <a:gd name="T59" fmla="*/ 146 h 146"/>
                  <a:gd name="T60" fmla="*/ 33 w 69"/>
                  <a:gd name="T61" fmla="*/ 77 h 146"/>
                  <a:gd name="T62" fmla="*/ 35 w 69"/>
                  <a:gd name="T63" fmla="*/ 77 h 146"/>
                  <a:gd name="T64" fmla="*/ 38 w 69"/>
                  <a:gd name="T65" fmla="*/ 146 h 146"/>
                  <a:gd name="T66" fmla="*/ 57 w 69"/>
                  <a:gd name="T67" fmla="*/ 146 h 146"/>
                  <a:gd name="T68" fmla="*/ 57 w 69"/>
                  <a:gd name="T69" fmla="*/ 77 h 146"/>
                  <a:gd name="T70" fmla="*/ 59 w 69"/>
                  <a:gd name="T71" fmla="*/ 77 h 146"/>
                  <a:gd name="T72" fmla="*/ 59 w 69"/>
                  <a:gd name="T73" fmla="*/ 77 h 146"/>
                  <a:gd name="T74" fmla="*/ 59 w 69"/>
                  <a:gd name="T75" fmla="*/ 77 h 146"/>
                  <a:gd name="T76" fmla="*/ 69 w 69"/>
                  <a:gd name="T77" fmla="*/ 76 h 146"/>
                  <a:gd name="T78" fmla="*/ 62 w 69"/>
                  <a:gd name="T79" fmla="*/ 9 h 146"/>
                  <a:gd name="T80" fmla="*/ 54 w 69"/>
                  <a:gd name="T81" fmla="*/ 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146">
                    <a:moveTo>
                      <a:pt x="54" y="1"/>
                    </a:moveTo>
                    <a:cubicBezTo>
                      <a:pt x="54" y="1"/>
                      <a:pt x="54" y="1"/>
                      <a:pt x="54" y="1"/>
                    </a:cubicBezTo>
                    <a:cubicBezTo>
                      <a:pt x="51" y="1"/>
                      <a:pt x="49" y="1"/>
                      <a:pt x="47" y="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1"/>
                      <a:pt x="18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1" y="1"/>
                      <a:pt x="7" y="4"/>
                      <a:pt x="7" y="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3" y="77"/>
                      <a:pt x="7" y="77"/>
                      <a:pt x="10" y="77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10" y="77"/>
                      <a:pt x="10" y="77"/>
                      <a:pt x="11" y="77"/>
                    </a:cubicBezTo>
                    <a:cubicBezTo>
                      <a:pt x="11" y="77"/>
                      <a:pt x="11" y="77"/>
                      <a:pt x="12" y="77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33" y="146"/>
                      <a:pt x="33" y="146"/>
                      <a:pt x="33" y="146"/>
                    </a:cubicBezTo>
                    <a:cubicBezTo>
                      <a:pt x="34" y="126"/>
                      <a:pt x="34" y="91"/>
                      <a:pt x="33" y="77"/>
                    </a:cubicBezTo>
                    <a:cubicBezTo>
                      <a:pt x="34" y="77"/>
                      <a:pt x="35" y="77"/>
                      <a:pt x="35" y="77"/>
                    </a:cubicBezTo>
                    <a:cubicBezTo>
                      <a:pt x="38" y="146"/>
                      <a:pt x="38" y="146"/>
                      <a:pt x="38" y="146"/>
                    </a:cubicBezTo>
                    <a:cubicBezTo>
                      <a:pt x="57" y="146"/>
                      <a:pt x="57" y="146"/>
                      <a:pt x="57" y="146"/>
                    </a:cubicBezTo>
                    <a:cubicBezTo>
                      <a:pt x="58" y="126"/>
                      <a:pt x="57" y="91"/>
                      <a:pt x="57" y="77"/>
                    </a:cubicBezTo>
                    <a:cubicBezTo>
                      <a:pt x="58" y="77"/>
                      <a:pt x="58" y="77"/>
                      <a:pt x="59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62" y="77"/>
                      <a:pt x="66" y="77"/>
                      <a:pt x="69" y="76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2" y="4"/>
                      <a:pt x="58" y="1"/>
                      <a:pt x="5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思源黑体旧字形 ExtraLight" panose="020B0200000000000000" pitchFamily="34" charset="-128"/>
                  <a:ea typeface="思源黑体旧字形 ExtraLight" panose="020B0200000000000000" pitchFamily="34" charset="-128"/>
                  <a:sym typeface="思源黑体旧字形 ExtraLight" panose="020B0200000000000000" pitchFamily="34" charset="-128"/>
                </a:endParaRPr>
              </a:p>
            </p:txBody>
          </p: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B518FA6A-6949-4D0E-A65A-5416FF89D6FC}"/>
              </a:ext>
            </a:extLst>
          </p:cNvPr>
          <p:cNvGrpSpPr/>
          <p:nvPr/>
        </p:nvGrpSpPr>
        <p:grpSpPr>
          <a:xfrm>
            <a:off x="3711819" y="1886767"/>
            <a:ext cx="830672" cy="972000"/>
            <a:chOff x="3744093" y="1886767"/>
            <a:chExt cx="830672" cy="972000"/>
          </a:xfrm>
        </p:grpSpPr>
        <p:sp>
          <p:nvSpPr>
            <p:cNvPr id="98" name="Freeform 4">
              <a:extLst>
                <a:ext uri="{FF2B5EF4-FFF2-40B4-BE49-F238E27FC236}">
                  <a16:creationId xmlns:a16="http://schemas.microsoft.com/office/drawing/2014/main" id="{FD9680FE-FF1B-4780-9A3B-87BE09ED9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4093" y="1886767"/>
              <a:ext cx="830672" cy="972000"/>
            </a:xfrm>
            <a:custGeom>
              <a:avLst/>
              <a:gdLst>
                <a:gd name="T0" fmla="*/ 25 w 423"/>
                <a:gd name="T1" fmla="*/ 101 h 476"/>
                <a:gd name="T2" fmla="*/ 186 w 423"/>
                <a:gd name="T3" fmla="*/ 8 h 476"/>
                <a:gd name="T4" fmla="*/ 237 w 423"/>
                <a:gd name="T5" fmla="*/ 8 h 476"/>
                <a:gd name="T6" fmla="*/ 397 w 423"/>
                <a:gd name="T7" fmla="*/ 101 h 476"/>
                <a:gd name="T8" fmla="*/ 423 w 423"/>
                <a:gd name="T9" fmla="*/ 145 h 476"/>
                <a:gd name="T10" fmla="*/ 423 w 423"/>
                <a:gd name="T11" fmla="*/ 331 h 476"/>
                <a:gd name="T12" fmla="*/ 398 w 423"/>
                <a:gd name="T13" fmla="*/ 375 h 476"/>
                <a:gd name="T14" fmla="*/ 237 w 423"/>
                <a:gd name="T15" fmla="*/ 467 h 476"/>
                <a:gd name="T16" fmla="*/ 186 w 423"/>
                <a:gd name="T17" fmla="*/ 467 h 476"/>
                <a:gd name="T18" fmla="*/ 105 w 423"/>
                <a:gd name="T19" fmla="*/ 421 h 476"/>
                <a:gd name="T20" fmla="*/ 25 w 423"/>
                <a:gd name="T21" fmla="*/ 375 h 476"/>
                <a:gd name="T22" fmla="*/ 0 w 423"/>
                <a:gd name="T23" fmla="*/ 330 h 476"/>
                <a:gd name="T24" fmla="*/ 0 w 423"/>
                <a:gd name="T25" fmla="*/ 145 h 476"/>
                <a:gd name="T26" fmla="*/ 25 w 423"/>
                <a:gd name="T27" fmla="*/ 101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3" h="476">
                  <a:moveTo>
                    <a:pt x="25" y="101"/>
                  </a:moveTo>
                  <a:cubicBezTo>
                    <a:pt x="79" y="70"/>
                    <a:pt x="132" y="39"/>
                    <a:pt x="186" y="8"/>
                  </a:cubicBezTo>
                  <a:cubicBezTo>
                    <a:pt x="202" y="0"/>
                    <a:pt x="221" y="0"/>
                    <a:pt x="237" y="8"/>
                  </a:cubicBezTo>
                  <a:cubicBezTo>
                    <a:pt x="290" y="39"/>
                    <a:pt x="344" y="70"/>
                    <a:pt x="397" y="101"/>
                  </a:cubicBezTo>
                  <a:cubicBezTo>
                    <a:pt x="413" y="110"/>
                    <a:pt x="422" y="127"/>
                    <a:pt x="423" y="145"/>
                  </a:cubicBezTo>
                  <a:cubicBezTo>
                    <a:pt x="423" y="331"/>
                    <a:pt x="423" y="331"/>
                    <a:pt x="423" y="331"/>
                  </a:cubicBezTo>
                  <a:cubicBezTo>
                    <a:pt x="422" y="348"/>
                    <a:pt x="413" y="365"/>
                    <a:pt x="398" y="375"/>
                  </a:cubicBezTo>
                  <a:cubicBezTo>
                    <a:pt x="237" y="467"/>
                    <a:pt x="237" y="467"/>
                    <a:pt x="237" y="467"/>
                  </a:cubicBezTo>
                  <a:cubicBezTo>
                    <a:pt x="221" y="476"/>
                    <a:pt x="201" y="476"/>
                    <a:pt x="186" y="467"/>
                  </a:cubicBezTo>
                  <a:cubicBezTo>
                    <a:pt x="105" y="421"/>
                    <a:pt x="105" y="421"/>
                    <a:pt x="105" y="421"/>
                  </a:cubicBezTo>
                  <a:cubicBezTo>
                    <a:pt x="25" y="375"/>
                    <a:pt x="25" y="375"/>
                    <a:pt x="25" y="375"/>
                  </a:cubicBezTo>
                  <a:cubicBezTo>
                    <a:pt x="10" y="365"/>
                    <a:pt x="0" y="348"/>
                    <a:pt x="0" y="33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27"/>
                    <a:pt x="10" y="110"/>
                    <a:pt x="25" y="101"/>
                  </a:cubicBezTo>
                  <a:close/>
                </a:path>
              </a:pathLst>
            </a:custGeom>
            <a:solidFill>
              <a:srgbClr val="E52739"/>
            </a:solidFill>
            <a:ln w="25400">
              <a:noFill/>
            </a:ln>
            <a:effectLst>
              <a:outerShdw blurRad="241300" dist="38100" dir="5400000" sx="90000" sy="-19000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400">
                <a:solidFill>
                  <a:srgbClr val="E52739"/>
                </a:solidFill>
                <a:latin typeface="思源黑体旧字形 ExtraLight" panose="020B0200000000000000" pitchFamily="34" charset="-128"/>
                <a:ea typeface="思源黑体旧字形 ExtraLight" panose="020B0200000000000000" pitchFamily="34" charset="-128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100" name="Freeform 754">
              <a:extLst>
                <a:ext uri="{FF2B5EF4-FFF2-40B4-BE49-F238E27FC236}">
                  <a16:creationId xmlns:a16="http://schemas.microsoft.com/office/drawing/2014/main" id="{3BE3172A-7C3C-4311-8572-FF5703781A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8504" y="2176185"/>
              <a:ext cx="440361" cy="356397"/>
            </a:xfrm>
            <a:custGeom>
              <a:avLst/>
              <a:gdLst>
                <a:gd name="T0" fmla="*/ 200 w 209"/>
                <a:gd name="T1" fmla="*/ 140 h 169"/>
                <a:gd name="T2" fmla="*/ 159 w 209"/>
                <a:gd name="T3" fmla="*/ 114 h 169"/>
                <a:gd name="T4" fmla="*/ 148 w 209"/>
                <a:gd name="T5" fmla="*/ 112 h 169"/>
                <a:gd name="T6" fmla="*/ 144 w 209"/>
                <a:gd name="T7" fmla="*/ 114 h 169"/>
                <a:gd name="T8" fmla="*/ 137 w 209"/>
                <a:gd name="T9" fmla="*/ 109 h 169"/>
                <a:gd name="T10" fmla="*/ 144 w 209"/>
                <a:gd name="T11" fmla="*/ 60 h 169"/>
                <a:gd name="T12" fmla="*/ 60 w 209"/>
                <a:gd name="T13" fmla="*/ 9 h 169"/>
                <a:gd name="T14" fmla="*/ 9 w 209"/>
                <a:gd name="T15" fmla="*/ 93 h 169"/>
                <a:gd name="T16" fmla="*/ 93 w 209"/>
                <a:gd name="T17" fmla="*/ 144 h 169"/>
                <a:gd name="T18" fmla="*/ 129 w 209"/>
                <a:gd name="T19" fmla="*/ 121 h 169"/>
                <a:gd name="T20" fmla="*/ 136 w 209"/>
                <a:gd name="T21" fmla="*/ 126 h 169"/>
                <a:gd name="T22" fmla="*/ 143 w 209"/>
                <a:gd name="T23" fmla="*/ 139 h 169"/>
                <a:gd name="T24" fmla="*/ 183 w 209"/>
                <a:gd name="T25" fmla="*/ 166 h 169"/>
                <a:gd name="T26" fmla="*/ 195 w 209"/>
                <a:gd name="T27" fmla="*/ 168 h 169"/>
                <a:gd name="T28" fmla="*/ 204 w 209"/>
                <a:gd name="T29" fmla="*/ 161 h 169"/>
                <a:gd name="T30" fmla="*/ 200 w 209"/>
                <a:gd name="T31" fmla="*/ 140 h 169"/>
                <a:gd name="T32" fmla="*/ 90 w 209"/>
                <a:gd name="T33" fmla="*/ 131 h 169"/>
                <a:gd name="T34" fmla="*/ 22 w 209"/>
                <a:gd name="T35" fmla="*/ 90 h 169"/>
                <a:gd name="T36" fmla="*/ 63 w 209"/>
                <a:gd name="T37" fmla="*/ 22 h 169"/>
                <a:gd name="T38" fmla="*/ 131 w 209"/>
                <a:gd name="T39" fmla="*/ 63 h 169"/>
                <a:gd name="T40" fmla="*/ 90 w 209"/>
                <a:gd name="T41" fmla="*/ 13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9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2"/>
                    <a:pt x="152" y="111"/>
                    <a:pt x="148" y="112"/>
                  </a:cubicBezTo>
                  <a:cubicBezTo>
                    <a:pt x="146" y="113"/>
                    <a:pt x="145" y="113"/>
                    <a:pt x="144" y="114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5"/>
                    <a:pt x="148" y="77"/>
                    <a:pt x="144" y="60"/>
                  </a:cubicBezTo>
                  <a:cubicBezTo>
                    <a:pt x="135" y="23"/>
                    <a:pt x="97" y="0"/>
                    <a:pt x="60" y="9"/>
                  </a:cubicBezTo>
                  <a:cubicBezTo>
                    <a:pt x="23" y="18"/>
                    <a:pt x="0" y="56"/>
                    <a:pt x="9" y="93"/>
                  </a:cubicBezTo>
                  <a:cubicBezTo>
                    <a:pt x="18" y="130"/>
                    <a:pt x="56" y="153"/>
                    <a:pt x="93" y="144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7" y="168"/>
                    <a:pt x="191" y="169"/>
                    <a:pt x="195" y="168"/>
                  </a:cubicBezTo>
                  <a:cubicBezTo>
                    <a:pt x="199" y="167"/>
                    <a:pt x="202" y="165"/>
                    <a:pt x="204" y="161"/>
                  </a:cubicBezTo>
                  <a:cubicBezTo>
                    <a:pt x="209" y="154"/>
                    <a:pt x="207" y="145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9"/>
                    <a:pt x="29" y="120"/>
                    <a:pt x="22" y="90"/>
                  </a:cubicBezTo>
                  <a:cubicBezTo>
                    <a:pt x="14" y="59"/>
                    <a:pt x="33" y="29"/>
                    <a:pt x="63" y="22"/>
                  </a:cubicBezTo>
                  <a:cubicBezTo>
                    <a:pt x="94" y="14"/>
                    <a:pt x="124" y="33"/>
                    <a:pt x="131" y="63"/>
                  </a:cubicBezTo>
                  <a:cubicBezTo>
                    <a:pt x="139" y="93"/>
                    <a:pt x="120" y="124"/>
                    <a:pt x="90" y="13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思源黑体旧字形 ExtraLight" panose="020B0200000000000000" pitchFamily="34" charset="-128"/>
                <a:ea typeface="思源黑体旧字形 ExtraLight" panose="020B0200000000000000" pitchFamily="34" charset="-128"/>
                <a:sym typeface="思源黑体旧字形 ExtraLight" panose="020B0200000000000000" pitchFamily="34" charset="-128"/>
              </a:endParaRPr>
            </a:p>
          </p:txBody>
        </p:sp>
      </p:grpSp>
      <p:sp>
        <p:nvSpPr>
          <p:cNvPr id="101" name="文本框 100">
            <a:extLst>
              <a:ext uri="{FF2B5EF4-FFF2-40B4-BE49-F238E27FC236}">
                <a16:creationId xmlns:a16="http://schemas.microsoft.com/office/drawing/2014/main" id="{AD1F80C4-D13D-439C-9D72-C5F1D4799B97}"/>
              </a:ext>
            </a:extLst>
          </p:cNvPr>
          <p:cNvSpPr txBox="1"/>
          <p:nvPr/>
        </p:nvSpPr>
        <p:spPr>
          <a:xfrm>
            <a:off x="2859705" y="2238721"/>
            <a:ext cx="3642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暂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停</a:t>
            </a:r>
          </a:p>
        </p:txBody>
      </p:sp>
      <p:sp>
        <p:nvSpPr>
          <p:cNvPr id="102" name="文本框 101">
            <a:extLst>
              <a:ext uri="{FF2B5EF4-FFF2-40B4-BE49-F238E27FC236}">
                <a16:creationId xmlns:a16="http://schemas.microsoft.com/office/drawing/2014/main" id="{6C4B194A-B5CE-4023-ACE5-12FA10002B4A}"/>
              </a:ext>
            </a:extLst>
          </p:cNvPr>
          <p:cNvSpPr txBox="1"/>
          <p:nvPr/>
        </p:nvSpPr>
        <p:spPr>
          <a:xfrm>
            <a:off x="4608302" y="221087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预警操作</a:t>
            </a:r>
          </a:p>
        </p:txBody>
      </p:sp>
      <p:sp>
        <p:nvSpPr>
          <p:cNvPr id="103" name="文本框 102">
            <a:extLst>
              <a:ext uri="{FF2B5EF4-FFF2-40B4-BE49-F238E27FC236}">
                <a16:creationId xmlns:a16="http://schemas.microsoft.com/office/drawing/2014/main" id="{C8E6E70B-CF72-4DA3-B501-804B8BE493E9}"/>
              </a:ext>
            </a:extLst>
          </p:cNvPr>
          <p:cNvSpPr txBox="1"/>
          <p:nvPr/>
        </p:nvSpPr>
        <p:spPr>
          <a:xfrm>
            <a:off x="2637844" y="496274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诚信扣分</a:t>
            </a:r>
          </a:p>
        </p:txBody>
      </p:sp>
      <p:cxnSp>
        <p:nvCxnSpPr>
          <p:cNvPr id="104" name="直接连接符 103">
            <a:extLst>
              <a:ext uri="{FF2B5EF4-FFF2-40B4-BE49-F238E27FC236}">
                <a16:creationId xmlns:a16="http://schemas.microsoft.com/office/drawing/2014/main" id="{9B1D64A8-D201-44EC-BC38-9592412F3929}"/>
              </a:ext>
            </a:extLst>
          </p:cNvPr>
          <p:cNvCxnSpPr/>
          <p:nvPr/>
        </p:nvCxnSpPr>
        <p:spPr>
          <a:xfrm>
            <a:off x="6096000" y="1452906"/>
            <a:ext cx="0" cy="444945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直接箭头连接符 104">
            <a:extLst>
              <a:ext uri="{FF2B5EF4-FFF2-40B4-BE49-F238E27FC236}">
                <a16:creationId xmlns:a16="http://schemas.microsoft.com/office/drawing/2014/main" id="{1D87C243-6B10-4C8C-ADEE-9A7E3B593355}"/>
              </a:ext>
            </a:extLst>
          </p:cNvPr>
          <p:cNvCxnSpPr>
            <a:stCxn id="89" idx="0"/>
            <a:endCxn id="85" idx="4"/>
          </p:cNvCxnSpPr>
          <p:nvPr/>
        </p:nvCxnSpPr>
        <p:spPr>
          <a:xfrm flipV="1">
            <a:off x="1574869" y="4151526"/>
            <a:ext cx="4010" cy="883771"/>
          </a:xfrm>
          <a:prstGeom prst="straightConnector1">
            <a:avLst/>
          </a:prstGeom>
          <a:ln w="38100">
            <a:solidFill>
              <a:srgbClr val="368FE2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6" name="文本框 105">
            <a:extLst>
              <a:ext uri="{FF2B5EF4-FFF2-40B4-BE49-F238E27FC236}">
                <a16:creationId xmlns:a16="http://schemas.microsoft.com/office/drawing/2014/main" id="{B2ED904B-DBDF-4F47-B0EE-8D0E03122493}"/>
              </a:ext>
            </a:extLst>
          </p:cNvPr>
          <p:cNvSpPr txBox="1"/>
          <p:nvPr/>
        </p:nvSpPr>
        <p:spPr>
          <a:xfrm>
            <a:off x="1624235" y="4129806"/>
            <a:ext cx="3642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</a:t>
            </a:r>
          </a:p>
        </p:txBody>
      </p:sp>
      <p:sp>
        <p:nvSpPr>
          <p:cNvPr id="107" name="矩形 106">
            <a:extLst>
              <a:ext uri="{FF2B5EF4-FFF2-40B4-BE49-F238E27FC236}">
                <a16:creationId xmlns:a16="http://schemas.microsoft.com/office/drawing/2014/main" id="{6A856A9A-227F-484B-8264-367DEA0E17E8}"/>
              </a:ext>
            </a:extLst>
          </p:cNvPr>
          <p:cNvSpPr/>
          <p:nvPr/>
        </p:nvSpPr>
        <p:spPr>
          <a:xfrm>
            <a:off x="7123174" y="2939788"/>
            <a:ext cx="3970213" cy="73834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秉着“谁审核，谁负责”的要求，代理人员需要对所执行的业务进行自我审查工作。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思源黑体旧字形 ExtraLight" panose="020B0200000000000000" pitchFamily="34" charset="-128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旧字形 ExtraLight" panose="020B0200000000000000" pitchFamily="34" charset="-128"/>
              </a:rPr>
              <a:t>不仅提高了业务人员的工作效率，也提高了其业务精度。</a:t>
            </a:r>
          </a:p>
        </p:txBody>
      </p:sp>
      <p:sp>
        <p:nvSpPr>
          <p:cNvPr id="108" name="矩形 107">
            <a:extLst>
              <a:ext uri="{FF2B5EF4-FFF2-40B4-BE49-F238E27FC236}">
                <a16:creationId xmlns:a16="http://schemas.microsoft.com/office/drawing/2014/main" id="{1875078B-B381-4711-BEDF-AD56B235CB4B}"/>
              </a:ext>
            </a:extLst>
          </p:cNvPr>
          <p:cNvSpPr/>
          <p:nvPr/>
        </p:nvSpPr>
        <p:spPr>
          <a:xfrm>
            <a:off x="6398330" y="2917273"/>
            <a:ext cx="944793" cy="730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000000">
                    <a:lumMod val="65000"/>
                    <a:lumOff val="3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业务</a:t>
            </a:r>
            <a:endParaRPr lang="en-US" altLang="zh-CN" b="1" dirty="0">
              <a:solidFill>
                <a:srgbClr val="000000">
                  <a:lumMod val="65000"/>
                  <a:lumOff val="3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sym typeface="思源黑体旧字形 ExtraLight" panose="020B0200000000000000" pitchFamily="34" charset="-128"/>
            </a:endParaRPr>
          </a:p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000000">
                    <a:lumMod val="65000"/>
                    <a:lumOff val="3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rPr>
              <a:t>自审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3F60FAD6-6D1A-4A2B-B1D3-D13F313CFEE2}"/>
              </a:ext>
            </a:extLst>
          </p:cNvPr>
          <p:cNvSpPr txBox="1"/>
          <p:nvPr/>
        </p:nvSpPr>
        <p:spPr>
          <a:xfrm>
            <a:off x="1090726" y="5701710"/>
            <a:ext cx="929005" cy="340519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代理机构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8B1B6710-17CD-46C2-8E86-2961F40C6F54}"/>
              </a:ext>
            </a:extLst>
          </p:cNvPr>
          <p:cNvSpPr txBox="1"/>
          <p:nvPr/>
        </p:nvSpPr>
        <p:spPr>
          <a:xfrm>
            <a:off x="3694926" y="1449377"/>
            <a:ext cx="929005" cy="340519"/>
          </a:xfrm>
          <a:prstGeom prst="round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监管部分</a:t>
            </a: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B842F824-5F9D-44B3-8527-7C336FDB68BD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57" name="图片 56" descr="图片包含 物体&#10;&#10;描述已自动生成">
              <a:extLst>
                <a:ext uri="{FF2B5EF4-FFF2-40B4-BE49-F238E27FC236}">
                  <a16:creationId xmlns:a16="http://schemas.microsoft.com/office/drawing/2014/main" id="{FC71DFC8-E2B3-4408-A985-0CED2899A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58" name="图片 57" descr="图片包含 游戏机, 画&#10;&#10;描述已自动生成">
              <a:extLst>
                <a:ext uri="{FF2B5EF4-FFF2-40B4-BE49-F238E27FC236}">
                  <a16:creationId xmlns:a16="http://schemas.microsoft.com/office/drawing/2014/main" id="{0DAC9662-ABA4-4EC3-908D-3D1D3C54C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18E15BB2-9237-41B3-9ED4-0D6EFDC76EA2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3195D45F-377D-40BD-918B-1A6F1889B747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9F5AE72E-D7A7-4EA6-BEE0-377C7EEBD355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423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81" grpId="0"/>
      <p:bldP spid="82" grpId="0"/>
      <p:bldP spid="83" grpId="0"/>
      <p:bldP spid="84" grpId="0"/>
      <p:bldP spid="85" grpId="0" animBg="1"/>
      <p:bldP spid="86" grpId="0" animBg="1"/>
      <p:bldP spid="87" grpId="0" animBg="1"/>
      <p:bldP spid="101" grpId="0"/>
      <p:bldP spid="102" grpId="0"/>
      <p:bldP spid="103" grpId="0"/>
      <p:bldP spid="106" grpId="0"/>
      <p:bldP spid="107" grpId="0"/>
      <p:bldP spid="108" grpId="0"/>
      <p:bldP spid="47" grpId="0" animBg="1"/>
      <p:bldP spid="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9BBFD574-42DF-4878-89AE-4705635F2ECD}"/>
              </a:ext>
            </a:extLst>
          </p:cNvPr>
          <p:cNvCxnSpPr>
            <a:cxnSpLocks/>
          </p:cNvCxnSpPr>
          <p:nvPr/>
        </p:nvCxnSpPr>
        <p:spPr>
          <a:xfrm flipV="1">
            <a:off x="6529892" y="2406440"/>
            <a:ext cx="1468423" cy="132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id="{07976E04-F9C5-4DDB-A424-E70E480939CF}"/>
              </a:ext>
            </a:extLst>
          </p:cNvPr>
          <p:cNvSpPr/>
          <p:nvPr/>
        </p:nvSpPr>
        <p:spPr>
          <a:xfrm>
            <a:off x="8115964" y="2112705"/>
            <a:ext cx="1856376" cy="5874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默认数值为：</a:t>
            </a:r>
            <a:r>
              <a:rPr lang="en-US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100</a:t>
            </a:r>
            <a:r>
              <a:rPr lang="zh-CN" altLang="en-US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分</a:t>
            </a:r>
            <a:endParaRPr lang="en-US" altLang="zh-CN" sz="1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年度初始化：</a:t>
            </a:r>
            <a:r>
              <a:rPr lang="en-US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100</a:t>
            </a:r>
            <a:r>
              <a:rPr lang="zh-CN" altLang="en-US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分</a:t>
            </a:r>
            <a:endParaRPr lang="en-US" altLang="zh-CN" sz="1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041074FF-2CEE-4814-B8B2-D05FA019228E}"/>
              </a:ext>
            </a:extLst>
          </p:cNvPr>
          <p:cNvCxnSpPr>
            <a:cxnSpLocks/>
          </p:cNvCxnSpPr>
          <p:nvPr/>
        </p:nvCxnSpPr>
        <p:spPr>
          <a:xfrm flipH="1">
            <a:off x="4257915" y="2417198"/>
            <a:ext cx="1355462" cy="0"/>
          </a:xfrm>
          <a:prstGeom prst="line">
            <a:avLst/>
          </a:prstGeom>
          <a:ln w="19050">
            <a:solidFill>
              <a:srgbClr val="E5273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id="{C6D07F97-0394-4F64-86E2-8EE10D729036}"/>
              </a:ext>
            </a:extLst>
          </p:cNvPr>
          <p:cNvSpPr/>
          <p:nvPr/>
        </p:nvSpPr>
        <p:spPr>
          <a:xfrm>
            <a:off x="2751276" y="2208148"/>
            <a:ext cx="1355463" cy="3965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chemeClr val="accent2"/>
                </a:solidFill>
                <a:latin typeface="+mn-ea"/>
              </a:rPr>
              <a:t>分数值</a:t>
            </a:r>
            <a:r>
              <a:rPr lang="en-US" altLang="zh-CN" b="1" dirty="0">
                <a:solidFill>
                  <a:schemeClr val="accent2"/>
                </a:solidFill>
                <a:latin typeface="+mn-ea"/>
              </a:rPr>
              <a:t>100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1985BC2-E961-4332-A97D-EFDBB10C7C7E}"/>
              </a:ext>
            </a:extLst>
          </p:cNvPr>
          <p:cNvSpPr/>
          <p:nvPr/>
        </p:nvSpPr>
        <p:spPr>
          <a:xfrm>
            <a:off x="2317425" y="2033945"/>
            <a:ext cx="7599464" cy="73449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61" name="矩形 60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诚信分数</a:t>
                </a: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Integrity score</a:t>
                </a: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AC630DEE-0004-4AA5-B849-5674C8D2BE1E}"/>
              </a:ext>
            </a:extLst>
          </p:cNvPr>
          <p:cNvCxnSpPr>
            <a:cxnSpLocks/>
          </p:cNvCxnSpPr>
          <p:nvPr/>
        </p:nvCxnSpPr>
        <p:spPr>
          <a:xfrm>
            <a:off x="6529892" y="3442443"/>
            <a:ext cx="146842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B1ABD83F-E2B6-4AF7-BA3B-A8BCF22F6838}"/>
              </a:ext>
            </a:extLst>
          </p:cNvPr>
          <p:cNvSpPr/>
          <p:nvPr/>
        </p:nvSpPr>
        <p:spPr>
          <a:xfrm>
            <a:off x="8115963" y="3125094"/>
            <a:ext cx="1716526" cy="84600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诚信分数值若低于</a:t>
            </a:r>
            <a:r>
              <a:rPr lang="en-US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60</a:t>
            </a:r>
            <a:r>
              <a:rPr lang="zh-CN" altLang="en-US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分，系统将自动锁定其登录权限。</a:t>
            </a:r>
            <a:endParaRPr lang="en-US" altLang="zh-CN" sz="1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90C2CFF6-7991-4A18-AC0A-53E349D4A93B}"/>
              </a:ext>
            </a:extLst>
          </p:cNvPr>
          <p:cNvCxnSpPr>
            <a:cxnSpLocks/>
          </p:cNvCxnSpPr>
          <p:nvPr/>
        </p:nvCxnSpPr>
        <p:spPr>
          <a:xfrm flipH="1">
            <a:off x="4257915" y="3442442"/>
            <a:ext cx="1402052" cy="3"/>
          </a:xfrm>
          <a:prstGeom prst="line">
            <a:avLst/>
          </a:prstGeom>
          <a:ln w="19050">
            <a:solidFill>
              <a:srgbClr val="E5273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id="{8B6FA0B5-34D5-4055-BF68-B7BB7A0FE9D7}"/>
              </a:ext>
            </a:extLst>
          </p:cNvPr>
          <p:cNvSpPr/>
          <p:nvPr/>
        </p:nvSpPr>
        <p:spPr>
          <a:xfrm>
            <a:off x="2751276" y="3244151"/>
            <a:ext cx="1447572" cy="3965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chemeClr val="accent2"/>
                </a:solidFill>
                <a:latin typeface="+mn-ea"/>
              </a:rPr>
              <a:t>分数值：</a:t>
            </a:r>
            <a:r>
              <a:rPr lang="en-US" altLang="zh-CN" b="1" dirty="0">
                <a:solidFill>
                  <a:schemeClr val="accent2"/>
                </a:solidFill>
                <a:latin typeface="+mn-ea"/>
              </a:rPr>
              <a:t>60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3E499CF1-B411-4813-B7D3-8A457561AE3F}"/>
              </a:ext>
            </a:extLst>
          </p:cNvPr>
          <p:cNvSpPr/>
          <p:nvPr/>
        </p:nvSpPr>
        <p:spPr>
          <a:xfrm>
            <a:off x="2120993" y="4844380"/>
            <a:ext cx="7992331" cy="3289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如代理公司存在加分行为，则诚信分数处也可进行加分操作，但加分后的分数值不能大于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分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A053DF72-5F95-408B-9E10-1F40D7043117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29" name="图片 28" descr="图片包含 物体&#10;&#10;描述已自动生成">
              <a:extLst>
                <a:ext uri="{FF2B5EF4-FFF2-40B4-BE49-F238E27FC236}">
                  <a16:creationId xmlns:a16="http://schemas.microsoft.com/office/drawing/2014/main" id="{EB8E9D96-4D05-4441-9228-33B0D0EA1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30" name="图片 29" descr="图片包含 游戏机, 画&#10;&#10;描述已自动生成">
              <a:extLst>
                <a:ext uri="{FF2B5EF4-FFF2-40B4-BE49-F238E27FC236}">
                  <a16:creationId xmlns:a16="http://schemas.microsoft.com/office/drawing/2014/main" id="{82CE7927-24F5-44A5-B6A1-3D65E9840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76E059AA-F0A5-4A47-A5ED-2ABAAE3FAFE4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68A6CD15-E10D-4CE5-80BA-43F21C56757C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A591FDC2-C433-480D-BEB3-F3B1CE2577AB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图形 3" descr="满电量电池">
            <a:extLst>
              <a:ext uri="{FF2B5EF4-FFF2-40B4-BE49-F238E27FC236}">
                <a16:creationId xmlns:a16="http://schemas.microsoft.com/office/drawing/2014/main" id="{198CA9FB-4429-40CF-97B6-7777390ADF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5172322" y="1976867"/>
            <a:ext cx="1889681" cy="188968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D5A440BB-44D9-4E5E-BFBA-E7C1BCD63ED7}"/>
              </a:ext>
            </a:extLst>
          </p:cNvPr>
          <p:cNvSpPr/>
          <p:nvPr/>
        </p:nvSpPr>
        <p:spPr>
          <a:xfrm>
            <a:off x="5804985" y="2384830"/>
            <a:ext cx="606571" cy="107290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AE1BA33D-5E46-4890-AFDE-4E33582CB13B}"/>
              </a:ext>
            </a:extLst>
          </p:cNvPr>
          <p:cNvSpPr/>
          <p:nvPr/>
        </p:nvSpPr>
        <p:spPr>
          <a:xfrm>
            <a:off x="4910502" y="3914507"/>
            <a:ext cx="2413311" cy="4303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诚信分值</a:t>
            </a:r>
          </a:p>
        </p:txBody>
      </p:sp>
      <p:pic>
        <p:nvPicPr>
          <p:cNvPr id="7" name="图形 6" descr="空电池">
            <a:extLst>
              <a:ext uri="{FF2B5EF4-FFF2-40B4-BE49-F238E27FC236}">
                <a16:creationId xmlns:a16="http://schemas.microsoft.com/office/drawing/2014/main" id="{BED884FC-3532-4375-B11C-9006C03C6F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5172322" y="1982406"/>
            <a:ext cx="1889675" cy="188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63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3" grpId="0"/>
      <p:bldP spid="14" grpId="0" animBg="1"/>
      <p:bldP spid="23" grpId="0"/>
      <p:bldP spid="34" grpId="0"/>
      <p:bldP spid="39" grpId="0"/>
      <p:bldP spid="2" grpId="0" animBg="1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61" name="矩形 60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黄色预警</a:t>
                </a: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Yellow warning</a:t>
                </a: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507B9B37-A2F2-4DA1-BAE1-9C815E09D1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130"/>
          <a:stretch/>
        </p:blipFill>
        <p:spPr>
          <a:xfrm>
            <a:off x="1207611" y="1254629"/>
            <a:ext cx="6548658" cy="500138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AFA1EFA8-BBA4-475F-B037-E9A871C858D6}"/>
              </a:ext>
            </a:extLst>
          </p:cNvPr>
          <p:cNvCxnSpPr>
            <a:cxnSpLocks/>
          </p:cNvCxnSpPr>
          <p:nvPr/>
        </p:nvCxnSpPr>
        <p:spPr>
          <a:xfrm>
            <a:off x="3044419" y="2441986"/>
            <a:ext cx="5733826" cy="0"/>
          </a:xfrm>
          <a:prstGeom prst="straightConnector1">
            <a:avLst/>
          </a:prstGeom>
          <a:ln w="19050">
            <a:solidFill>
              <a:srgbClr val="E5273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7BE35793-A007-4CE5-8E33-CABFFF432EBB}"/>
              </a:ext>
            </a:extLst>
          </p:cNvPr>
          <p:cNvCxnSpPr>
            <a:cxnSpLocks/>
          </p:cNvCxnSpPr>
          <p:nvPr/>
        </p:nvCxnSpPr>
        <p:spPr>
          <a:xfrm>
            <a:off x="7175813" y="3756211"/>
            <a:ext cx="1602432" cy="0"/>
          </a:xfrm>
          <a:prstGeom prst="straightConnector1">
            <a:avLst/>
          </a:prstGeom>
          <a:ln w="19050">
            <a:solidFill>
              <a:srgbClr val="E5273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162A8C53-91AE-4E16-AFBD-03C5E277D125}"/>
              </a:ext>
            </a:extLst>
          </p:cNvPr>
          <p:cNvCxnSpPr>
            <a:cxnSpLocks/>
          </p:cNvCxnSpPr>
          <p:nvPr/>
        </p:nvCxnSpPr>
        <p:spPr>
          <a:xfrm>
            <a:off x="4190891" y="5984837"/>
            <a:ext cx="4587354" cy="0"/>
          </a:xfrm>
          <a:prstGeom prst="straightConnector1">
            <a:avLst/>
          </a:prstGeom>
          <a:ln w="19050">
            <a:solidFill>
              <a:srgbClr val="E5273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id="{B3A9A766-67F5-47C9-978F-F3224C9A451A}"/>
              </a:ext>
            </a:extLst>
          </p:cNvPr>
          <p:cNvSpPr/>
          <p:nvPr/>
        </p:nvSpPr>
        <p:spPr>
          <a:xfrm>
            <a:off x="8890519" y="2277518"/>
            <a:ext cx="1856376" cy="3289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选择</a:t>
            </a:r>
            <a:r>
              <a:rPr lang="zh-CN" alt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黄色</a:t>
            </a:r>
            <a:r>
              <a:rPr lang="zh-CN" altLang="en-US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预警</a:t>
            </a:r>
            <a:endParaRPr lang="en-US" altLang="zh-CN" sz="1400" dirty="0">
              <a:solidFill>
                <a:srgbClr val="E52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34C47587-FC96-41AE-82FE-5814D8D15809}"/>
              </a:ext>
            </a:extLst>
          </p:cNvPr>
          <p:cNvSpPr/>
          <p:nvPr/>
        </p:nvSpPr>
        <p:spPr>
          <a:xfrm>
            <a:off x="8890519" y="3579630"/>
            <a:ext cx="1856376" cy="3289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填写预警原因</a:t>
            </a:r>
            <a:endParaRPr lang="en-US" altLang="zh-CN" sz="1400" dirty="0">
              <a:solidFill>
                <a:srgbClr val="E52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A29BAC96-0A24-4F4D-94AB-07DEFFA35A3C}"/>
              </a:ext>
            </a:extLst>
          </p:cNvPr>
          <p:cNvSpPr/>
          <p:nvPr/>
        </p:nvSpPr>
        <p:spPr>
          <a:xfrm>
            <a:off x="8883173" y="5820369"/>
            <a:ext cx="1856376" cy="3289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输入扣除分数</a:t>
            </a:r>
            <a:endParaRPr lang="en-US" altLang="zh-CN" sz="1400" dirty="0">
              <a:solidFill>
                <a:srgbClr val="E52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31A84D92-8E0A-481F-AFC2-232DA5498AFE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34" name="图片 33" descr="图片包含 物体&#10;&#10;描述已自动生成">
              <a:extLst>
                <a:ext uri="{FF2B5EF4-FFF2-40B4-BE49-F238E27FC236}">
                  <a16:creationId xmlns:a16="http://schemas.microsoft.com/office/drawing/2014/main" id="{F8FFB824-0A0A-4914-A0B7-AC2E7A720B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35" name="图片 34" descr="图片包含 游戏机, 画&#10;&#10;描述已自动生成">
              <a:extLst>
                <a:ext uri="{FF2B5EF4-FFF2-40B4-BE49-F238E27FC236}">
                  <a16:creationId xmlns:a16="http://schemas.microsoft.com/office/drawing/2014/main" id="{FA79858D-C2B8-4FEE-BE1D-E93F6AE1A3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CDA33396-A48C-4DF3-AA05-AC074EF5B360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D39AABB2-9371-4D31-8907-C2A086277741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id="{990C2CB4-4774-4D00-BFE7-14D51E877F16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645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61" name="矩形 60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红色预警</a:t>
                </a: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Red warning</a:t>
                </a: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CA7E24E0-8865-4BCE-A131-1B1D7822A7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671"/>
          <a:stretch/>
        </p:blipFill>
        <p:spPr>
          <a:xfrm>
            <a:off x="1196855" y="1241488"/>
            <a:ext cx="6636272" cy="501452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64A90156-21ED-4B50-B26F-9E699F878D07}"/>
              </a:ext>
            </a:extLst>
          </p:cNvPr>
          <p:cNvCxnSpPr>
            <a:cxnSpLocks/>
          </p:cNvCxnSpPr>
          <p:nvPr/>
        </p:nvCxnSpPr>
        <p:spPr>
          <a:xfrm>
            <a:off x="7078538" y="3700631"/>
            <a:ext cx="1710466" cy="0"/>
          </a:xfrm>
          <a:prstGeom prst="straightConnector1">
            <a:avLst/>
          </a:prstGeom>
          <a:ln w="19050">
            <a:solidFill>
              <a:srgbClr val="E5273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01E8A78B-E972-4F8C-AEB9-D71E40EFCC57}"/>
              </a:ext>
            </a:extLst>
          </p:cNvPr>
          <p:cNvCxnSpPr>
            <a:cxnSpLocks/>
          </p:cNvCxnSpPr>
          <p:nvPr/>
        </p:nvCxnSpPr>
        <p:spPr>
          <a:xfrm>
            <a:off x="2987884" y="2379234"/>
            <a:ext cx="5801120" cy="0"/>
          </a:xfrm>
          <a:prstGeom prst="straightConnector1">
            <a:avLst/>
          </a:prstGeom>
          <a:ln w="19050">
            <a:solidFill>
              <a:srgbClr val="E5273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06647F35-460A-4859-A4D3-8B02624C95AD}"/>
              </a:ext>
            </a:extLst>
          </p:cNvPr>
          <p:cNvCxnSpPr>
            <a:cxnSpLocks/>
          </p:cNvCxnSpPr>
          <p:nvPr/>
        </p:nvCxnSpPr>
        <p:spPr>
          <a:xfrm>
            <a:off x="4380162" y="4971826"/>
            <a:ext cx="4408842" cy="0"/>
          </a:xfrm>
          <a:prstGeom prst="straightConnector1">
            <a:avLst/>
          </a:prstGeom>
          <a:ln w="19050">
            <a:solidFill>
              <a:srgbClr val="E5273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BB4568BB-1AAF-4EC1-9872-7657B95908DE}"/>
              </a:ext>
            </a:extLst>
          </p:cNvPr>
          <p:cNvCxnSpPr>
            <a:cxnSpLocks/>
          </p:cNvCxnSpPr>
          <p:nvPr/>
        </p:nvCxnSpPr>
        <p:spPr>
          <a:xfrm>
            <a:off x="4380162" y="5877261"/>
            <a:ext cx="4408842" cy="0"/>
          </a:xfrm>
          <a:prstGeom prst="straightConnector1">
            <a:avLst/>
          </a:prstGeom>
          <a:ln w="19050">
            <a:solidFill>
              <a:srgbClr val="E5273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id="{F321CB4C-CF55-43B6-9627-9541254F7C58}"/>
              </a:ext>
            </a:extLst>
          </p:cNvPr>
          <p:cNvSpPr/>
          <p:nvPr/>
        </p:nvSpPr>
        <p:spPr>
          <a:xfrm>
            <a:off x="8789004" y="2214766"/>
            <a:ext cx="1856376" cy="3289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选择红色预警</a:t>
            </a:r>
            <a:endParaRPr lang="en-US" altLang="zh-CN" sz="1400" dirty="0">
              <a:solidFill>
                <a:srgbClr val="E52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C5AF341C-51BF-4ED1-BA0D-A111D7EF97CC}"/>
              </a:ext>
            </a:extLst>
          </p:cNvPr>
          <p:cNvSpPr/>
          <p:nvPr/>
        </p:nvSpPr>
        <p:spPr>
          <a:xfrm>
            <a:off x="8849126" y="3536163"/>
            <a:ext cx="1856376" cy="3289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填写预警原因</a:t>
            </a:r>
            <a:endParaRPr lang="en-US" altLang="zh-CN" sz="1400" dirty="0">
              <a:solidFill>
                <a:srgbClr val="E52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9B050280-09E9-44E7-B0A1-CCECC56ACBA6}"/>
              </a:ext>
            </a:extLst>
          </p:cNvPr>
          <p:cNvSpPr/>
          <p:nvPr/>
        </p:nvSpPr>
        <p:spPr>
          <a:xfrm>
            <a:off x="8849126" y="4807358"/>
            <a:ext cx="2160728" cy="3289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是否触发标段暂停</a:t>
            </a:r>
            <a:endParaRPr lang="en-US" altLang="zh-CN" sz="1400" dirty="0">
              <a:solidFill>
                <a:srgbClr val="E52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5A39E801-9186-4089-8532-A7D99C129859}"/>
              </a:ext>
            </a:extLst>
          </p:cNvPr>
          <p:cNvSpPr/>
          <p:nvPr/>
        </p:nvSpPr>
        <p:spPr>
          <a:xfrm>
            <a:off x="8849126" y="5659007"/>
            <a:ext cx="2160728" cy="3289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输入扣除分数</a:t>
            </a:r>
            <a:endParaRPr lang="en-US" altLang="zh-CN" sz="1400" dirty="0">
              <a:solidFill>
                <a:srgbClr val="E52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6CE425A4-92D7-46AD-BEE4-F51E13F03164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26" name="图片 25" descr="图片包含 物体&#10;&#10;描述已自动生成">
              <a:extLst>
                <a:ext uri="{FF2B5EF4-FFF2-40B4-BE49-F238E27FC236}">
                  <a16:creationId xmlns:a16="http://schemas.microsoft.com/office/drawing/2014/main" id="{8D587585-49FB-45A0-B797-C5DFD1C3A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27" name="图片 26" descr="图片包含 游戏机, 画&#10;&#10;描述已自动生成">
              <a:extLst>
                <a:ext uri="{FF2B5EF4-FFF2-40B4-BE49-F238E27FC236}">
                  <a16:creationId xmlns:a16="http://schemas.microsoft.com/office/drawing/2014/main" id="{CCB9443A-A182-4A7F-8338-3F26D5E04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4322701E-8A9A-4AB5-A15D-381C1ADD9208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id="{574AB2B1-617F-4C76-B9B3-6CD519ECF07F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8A426A25-4813-46DC-BA47-7E98CB6606D2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280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61" name="矩形 60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预警效果及解除</a:t>
                </a: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Effect and release</a:t>
                </a: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aphicFrame>
        <p:nvGraphicFramePr>
          <p:cNvPr id="2" name="表格 2">
            <a:extLst>
              <a:ext uri="{FF2B5EF4-FFF2-40B4-BE49-F238E27FC236}">
                <a16:creationId xmlns:a16="http://schemas.microsoft.com/office/drawing/2014/main" id="{6BBAF3C2-D4D3-40A6-8D2D-38EC85C6B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116714"/>
              </p:ext>
            </p:extLst>
          </p:nvPr>
        </p:nvGraphicFramePr>
        <p:xfrm>
          <a:off x="960222" y="1193494"/>
          <a:ext cx="10271555" cy="524069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{21E4AEA4-8DFA-4A89-87EB-49C32662AFE0}</a:tableStyleId>
              </a:tblPr>
              <a:tblGrid>
                <a:gridCol w="2054311">
                  <a:extLst>
                    <a:ext uri="{9D8B030D-6E8A-4147-A177-3AD203B41FA5}">
                      <a16:colId xmlns:a16="http://schemas.microsoft.com/office/drawing/2014/main" val="2479803310"/>
                    </a:ext>
                  </a:extLst>
                </a:gridCol>
                <a:gridCol w="2054311">
                  <a:extLst>
                    <a:ext uri="{9D8B030D-6E8A-4147-A177-3AD203B41FA5}">
                      <a16:colId xmlns:a16="http://schemas.microsoft.com/office/drawing/2014/main" val="2750835381"/>
                    </a:ext>
                  </a:extLst>
                </a:gridCol>
                <a:gridCol w="2054311">
                  <a:extLst>
                    <a:ext uri="{9D8B030D-6E8A-4147-A177-3AD203B41FA5}">
                      <a16:colId xmlns:a16="http://schemas.microsoft.com/office/drawing/2014/main" val="1656742739"/>
                    </a:ext>
                  </a:extLst>
                </a:gridCol>
                <a:gridCol w="2054311">
                  <a:extLst>
                    <a:ext uri="{9D8B030D-6E8A-4147-A177-3AD203B41FA5}">
                      <a16:colId xmlns:a16="http://schemas.microsoft.com/office/drawing/2014/main" val="2420349755"/>
                    </a:ext>
                  </a:extLst>
                </a:gridCol>
                <a:gridCol w="2054311">
                  <a:extLst>
                    <a:ext uri="{9D8B030D-6E8A-4147-A177-3AD203B41FA5}">
                      <a16:colId xmlns:a16="http://schemas.microsoft.com/office/drawing/2014/main" val="1764281656"/>
                    </a:ext>
                  </a:extLst>
                </a:gridCol>
              </a:tblGrid>
              <a:tr h="310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预警类型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标段暂停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业务环节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预警效果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标段暂停解除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3162864"/>
                  </a:ext>
                </a:extLst>
              </a:tr>
              <a:tr h="310425">
                <a:tc rowSpan="4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黄色预警</a:t>
                      </a: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无标段暂停功能</a:t>
                      </a: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招标公告</a:t>
                      </a: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给出</a:t>
                      </a:r>
                      <a:r>
                        <a:rPr lang="zh-CN" altLang="en-US" sz="12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黄色</a:t>
                      </a: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预警提醒及扣分</a:t>
                      </a: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zh-CN" altLang="en-US" sz="12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</a:rPr>
                        <a:t>无标段暂停</a:t>
                      </a:r>
                      <a:endParaRPr lang="zh-CN" altLang="en-U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827285"/>
                  </a:ext>
                </a:extLst>
              </a:tr>
              <a:tr h="310425">
                <a:tc vMerge="1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招标文件</a:t>
                      </a: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给出</a:t>
                      </a: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黄色</a:t>
                      </a: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预警提醒及扣分</a:t>
                      </a: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</a:rPr>
                        <a:t>无标段暂停</a:t>
                      </a:r>
                      <a:endPara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/>
                        <a:ea typeface="微软雅黑"/>
                        <a:cs typeface="+mn-cs"/>
                      </a:endParaRP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228643"/>
                  </a:ext>
                </a:extLst>
              </a:tr>
              <a:tr h="3104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澄清文件</a:t>
                      </a: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给出</a:t>
                      </a: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黄色</a:t>
                      </a: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预警提醒及扣分</a:t>
                      </a: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</a:rPr>
                        <a:t>无标段暂停</a:t>
                      </a:r>
                      <a:endPara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/>
                        <a:ea typeface="微软雅黑"/>
                        <a:cs typeface="+mn-cs"/>
                      </a:endParaRP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133946"/>
                  </a:ext>
                </a:extLst>
              </a:tr>
              <a:tr h="310425">
                <a:tc vMerge="1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候选公示</a:t>
                      </a: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给出</a:t>
                      </a: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黄色</a:t>
                      </a: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预警提醒及扣分</a:t>
                      </a: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</a:rPr>
                        <a:t>无标段暂停</a:t>
                      </a:r>
                      <a:endPara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/>
                        <a:ea typeface="微软雅黑"/>
                        <a:cs typeface="+mn-cs"/>
                      </a:endParaRPr>
                    </a:p>
                  </a:txBody>
                  <a:tcPr anchor="ctr">
                    <a:solidFill>
                      <a:srgbClr val="FEC5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7273505"/>
                  </a:ext>
                </a:extLst>
              </a:tr>
              <a:tr h="310425">
                <a:tc rowSpan="4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红色预警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未触发标段暂停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招标公告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给出</a:t>
                      </a:r>
                      <a:r>
                        <a:rPr lang="zh-CN" altLang="en-US" sz="1200" b="1" dirty="0">
                          <a:solidFill>
                            <a:srgbClr val="E5273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红色</a:t>
                      </a: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预警提醒及扣分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</a:rPr>
                        <a:t>未标段暂停</a:t>
                      </a:r>
                      <a:endPara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/>
                        <a:ea typeface="微软雅黑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978230"/>
                  </a:ext>
                </a:extLst>
              </a:tr>
              <a:tr h="310425">
                <a:tc vMerge="1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招标文件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给出</a:t>
                      </a:r>
                      <a:r>
                        <a:rPr kumimoji="0" lang="zh-CN" altLang="en-US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E5273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红色</a:t>
                      </a:r>
                      <a:r>
                        <a:rPr kumimoji="0" lang="zh-CN" altLang="en-US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预警提醒及扣分</a:t>
                      </a:r>
                      <a:endPara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/>
                        <a:ea typeface="微软雅黑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</a:rPr>
                        <a:t>未标段暂停</a:t>
                      </a:r>
                      <a:endPara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/>
                        <a:ea typeface="微软雅黑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271696"/>
                  </a:ext>
                </a:extLst>
              </a:tr>
              <a:tr h="3104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澄清文件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给出</a:t>
                      </a:r>
                      <a:r>
                        <a:rPr kumimoji="0" lang="zh-CN" altLang="en-US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E5273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红色</a:t>
                      </a:r>
                      <a:r>
                        <a:rPr kumimoji="0" lang="zh-CN" altLang="en-US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预警提醒及扣分</a:t>
                      </a:r>
                      <a:endPara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/>
                        <a:ea typeface="微软雅黑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</a:rPr>
                        <a:t>未标段暂停</a:t>
                      </a:r>
                      <a:endPara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/>
                        <a:ea typeface="微软雅黑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471157"/>
                  </a:ext>
                </a:extLst>
              </a:tr>
              <a:tr h="310425">
                <a:tc vMerge="1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候选公示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给出</a:t>
                      </a: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5273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红色</a:t>
                      </a:r>
                      <a:r>
                        <a:rPr kumimoji="0" lang="zh-CN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微软雅黑"/>
                          <a:cs typeface="+mn-cs"/>
                        </a:rPr>
                        <a:t>预警提醒及扣分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</a:rPr>
                        <a:t>未标段暂停</a:t>
                      </a:r>
                      <a:endPara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/>
                        <a:ea typeface="微软雅黑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388614"/>
                  </a:ext>
                </a:extLst>
              </a:tr>
              <a:tr h="511287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红色预警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已触发标段暂停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招标公告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给出</a:t>
                      </a:r>
                      <a:r>
                        <a:rPr lang="zh-CN" altLang="en-US" sz="1200" b="1" dirty="0">
                          <a:solidFill>
                            <a:srgbClr val="E5273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红色</a:t>
                      </a: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预警提醒及扣分</a:t>
                      </a:r>
                    </a:p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无法新增招并发售标文件</a:t>
                      </a:r>
                      <a:endParaRPr lang="en-US" altLang="zh-CN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新增异常处理</a:t>
                      </a:r>
                      <a:endParaRPr lang="en-US" altLang="zh-CN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重发招标公告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45536"/>
                  </a:ext>
                </a:extLst>
              </a:tr>
              <a:tr h="71215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招标文件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给出</a:t>
                      </a:r>
                      <a:r>
                        <a:rPr lang="zh-CN" altLang="en-US" sz="1200" b="1" dirty="0">
                          <a:solidFill>
                            <a:srgbClr val="E5273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红色</a:t>
                      </a: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预警提醒及扣分</a:t>
                      </a:r>
                      <a:endParaRPr lang="en-US" altLang="zh-CN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投标人无法领取招标文件</a:t>
                      </a:r>
                      <a:endParaRPr lang="en-US" altLang="zh-CN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投标人无法上传投标文件</a:t>
                      </a:r>
                      <a:endParaRPr lang="en-US" altLang="zh-CN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新增下</a:t>
                      </a:r>
                      <a:r>
                        <a:rPr lang="en-US" altLang="zh-CN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次答疑澄清文件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10901"/>
                  </a:ext>
                </a:extLst>
              </a:tr>
              <a:tr h="7121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澄清文件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给出</a:t>
                      </a:r>
                      <a:r>
                        <a:rPr lang="zh-CN" altLang="en-US" sz="1200" b="1" dirty="0">
                          <a:solidFill>
                            <a:srgbClr val="E5273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红色</a:t>
                      </a: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预警提醒及扣分</a:t>
                      </a:r>
                      <a:endParaRPr lang="en-US" altLang="zh-CN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投标人无法领取澄清文件</a:t>
                      </a:r>
                      <a:endParaRPr lang="en-US" altLang="zh-CN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投标人无法上传投标文件</a:t>
                      </a:r>
                      <a:endParaRPr lang="en-US" altLang="zh-CN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新增下</a:t>
                      </a:r>
                      <a:r>
                        <a:rPr lang="en-US" altLang="zh-CN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次答疑澄清文件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471647"/>
                  </a:ext>
                </a:extLst>
              </a:tr>
              <a:tr h="51128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候选公示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给出</a:t>
                      </a:r>
                      <a:r>
                        <a:rPr lang="zh-CN" altLang="en-US" sz="1200" b="1" dirty="0">
                          <a:solidFill>
                            <a:srgbClr val="E5273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红色</a:t>
                      </a:r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预警提醒及扣分</a:t>
                      </a:r>
                    </a:p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无法新增并发布中标结果</a:t>
                      </a:r>
                      <a:endParaRPr lang="en-US" altLang="zh-CN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新增异常处理</a:t>
                      </a:r>
                      <a:endParaRPr lang="en-US" altLang="zh-CN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重发候选公示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072138"/>
                  </a:ext>
                </a:extLst>
              </a:tr>
            </a:tbl>
          </a:graphicData>
        </a:graphic>
      </p:graphicFrame>
      <p:grpSp>
        <p:nvGrpSpPr>
          <p:cNvPr id="17" name="组合 16">
            <a:extLst>
              <a:ext uri="{FF2B5EF4-FFF2-40B4-BE49-F238E27FC236}">
                <a16:creationId xmlns:a16="http://schemas.microsoft.com/office/drawing/2014/main" id="{362F7EBB-44F1-4D40-AA5A-755D609D9D3C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18" name="图片 17" descr="图片包含 物体&#10;&#10;描述已自动生成">
              <a:extLst>
                <a:ext uri="{FF2B5EF4-FFF2-40B4-BE49-F238E27FC236}">
                  <a16:creationId xmlns:a16="http://schemas.microsoft.com/office/drawing/2014/main" id="{291FD793-A8E6-4CA2-B9C6-BF44D7C95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19" name="图片 18" descr="图片包含 游戏机, 画&#10;&#10;描述已自动生成">
              <a:extLst>
                <a:ext uri="{FF2B5EF4-FFF2-40B4-BE49-F238E27FC236}">
                  <a16:creationId xmlns:a16="http://schemas.microsoft.com/office/drawing/2014/main" id="{7C350A78-4322-4634-8B03-58A20C23A0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FD7E122E-F3AC-4207-8003-34FD5E118733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BCFDA68D-0722-48B3-A8D8-111D3C58274F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94A2AE5F-8B67-418C-83FF-3D3949E81913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1095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387373" y="1866900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64568" y="904581"/>
            <a:ext cx="2388795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4400" dirty="0">
                <a:solidFill>
                  <a:srgbClr val="E52739"/>
                </a:solidFill>
                <a:latin typeface="Impact" panose="020B0806030902050204" pitchFamily="34" charset="0"/>
              </a:rPr>
              <a:t>4</a:t>
            </a:r>
            <a:endParaRPr lang="zh-CN" altLang="en-US" sz="34400" dirty="0">
              <a:solidFill>
                <a:srgbClr val="E52739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39297" y="2972214"/>
            <a:ext cx="8734351" cy="1879485"/>
            <a:chOff x="2776331" y="2972214"/>
            <a:chExt cx="6639339" cy="1271607"/>
          </a:xfrm>
        </p:grpSpPr>
        <p:sp>
          <p:nvSpPr>
            <p:cNvPr id="14" name="矩形 13"/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altLang="zh-CN" sz="2200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443347" y="3313708"/>
              <a:ext cx="1663080" cy="610470"/>
              <a:chOff x="8164034" y="3376632"/>
              <a:chExt cx="1663080" cy="610470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164034" y="3759304"/>
                <a:ext cx="1663080" cy="22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实际操作，现场讲解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299235" y="3376632"/>
                <a:ext cx="1392681" cy="38267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系统演示</a:t>
                </a:r>
              </a:p>
            </p:txBody>
          </p:sp>
        </p:grpSp>
      </p:grp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560F19B-8CA2-4D12-A9AA-F1E25C7F2C66}"/>
              </a:ext>
            </a:extLst>
          </p:cNvPr>
          <p:cNvSpPr txBox="1"/>
          <p:nvPr/>
        </p:nvSpPr>
        <p:spPr>
          <a:xfrm>
            <a:off x="6343081" y="3168248"/>
            <a:ext cx="2601869" cy="1319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E52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平台熟悉</a:t>
            </a:r>
            <a:endParaRPr lang="en-US" altLang="zh-CN" sz="1400" dirty="0">
              <a:solidFill>
                <a:srgbClr val="E527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E52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业务讲解</a:t>
            </a:r>
            <a:endParaRPr lang="en-US" altLang="zh-CN" sz="1400" dirty="0">
              <a:solidFill>
                <a:srgbClr val="E527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E52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预警解除</a:t>
            </a:r>
            <a:endParaRPr lang="en-US" altLang="zh-CN" sz="1400" dirty="0">
              <a:solidFill>
                <a:srgbClr val="E527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9D068616-B096-4E8A-A7ED-B4D8C41E9BE2}"/>
              </a:ext>
            </a:extLst>
          </p:cNvPr>
          <p:cNvCxnSpPr>
            <a:cxnSpLocks/>
          </p:cNvCxnSpPr>
          <p:nvPr/>
        </p:nvCxnSpPr>
        <p:spPr>
          <a:xfrm flipH="1">
            <a:off x="6100522" y="2972214"/>
            <a:ext cx="2773" cy="1879485"/>
          </a:xfrm>
          <a:prstGeom prst="line">
            <a:avLst/>
          </a:prstGeom>
          <a:ln>
            <a:solidFill>
              <a:srgbClr val="E5273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42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164353" y="1866900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82815" y="904581"/>
            <a:ext cx="2552302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4400" dirty="0">
                <a:solidFill>
                  <a:srgbClr val="368FE2"/>
                </a:solidFill>
                <a:latin typeface="Impact" panose="020B0806030902050204" pitchFamily="34" charset="0"/>
              </a:rPr>
              <a:t>5</a:t>
            </a:r>
            <a:endParaRPr lang="zh-CN" altLang="en-US" sz="34400" dirty="0">
              <a:solidFill>
                <a:srgbClr val="368FE2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39297" y="2972214"/>
            <a:ext cx="8734351" cy="1879485"/>
            <a:chOff x="2776331" y="2972214"/>
            <a:chExt cx="6639339" cy="1271607"/>
          </a:xfrm>
        </p:grpSpPr>
        <p:sp>
          <p:nvSpPr>
            <p:cNvPr id="14" name="矩形 13"/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altLang="zh-CN" sz="2200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443347" y="3313708"/>
              <a:ext cx="1663080" cy="610470"/>
              <a:chOff x="8164034" y="3376632"/>
              <a:chExt cx="1663080" cy="610470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164034" y="3759304"/>
                <a:ext cx="1663080" cy="22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现场解答受训人员提出的问题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299235" y="3376632"/>
                <a:ext cx="1392681" cy="38267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现场答疑</a:t>
                </a:r>
              </a:p>
            </p:txBody>
          </p:sp>
        </p:grpSp>
      </p:grp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560F19B-8CA2-4D12-A9AA-F1E25C7F2C66}"/>
              </a:ext>
            </a:extLst>
          </p:cNvPr>
          <p:cNvSpPr txBox="1"/>
          <p:nvPr/>
        </p:nvSpPr>
        <p:spPr>
          <a:xfrm>
            <a:off x="6347569" y="3429000"/>
            <a:ext cx="2601869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368F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en-US" altLang="zh-CN" sz="1400" dirty="0">
              <a:solidFill>
                <a:srgbClr val="368F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368F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endParaRPr lang="en-US" altLang="zh-CN" sz="1400" dirty="0">
              <a:solidFill>
                <a:srgbClr val="368F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9D068616-B096-4E8A-A7ED-B4D8C41E9BE2}"/>
              </a:ext>
            </a:extLst>
          </p:cNvPr>
          <p:cNvCxnSpPr>
            <a:cxnSpLocks/>
          </p:cNvCxnSpPr>
          <p:nvPr/>
        </p:nvCxnSpPr>
        <p:spPr>
          <a:xfrm flipH="1">
            <a:off x="6100522" y="2972214"/>
            <a:ext cx="2773" cy="1879485"/>
          </a:xfrm>
          <a:prstGeom prst="line">
            <a:avLst/>
          </a:prstGeom>
          <a:ln>
            <a:solidFill>
              <a:srgbClr val="368FE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9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058126" y="2908316"/>
            <a:ext cx="4886236" cy="816029"/>
            <a:chOff x="7483989" y="3433235"/>
            <a:chExt cx="4886236" cy="816029"/>
          </a:xfrm>
        </p:grpSpPr>
        <p:sp>
          <p:nvSpPr>
            <p:cNvPr id="37" name="矩形 36"/>
            <p:cNvSpPr/>
            <p:nvPr/>
          </p:nvSpPr>
          <p:spPr>
            <a:xfrm>
              <a:off x="7483989" y="3732519"/>
              <a:ext cx="4886236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新平台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2020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年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月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日上线，上线前的业务可继续在老系统注册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对于已在原系统中注册但未完成的项目，可以继续走完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483989" y="3433235"/>
              <a:ext cx="3572194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问题</a:t>
              </a:r>
              <a:r>
                <a:rPr lang="en-US" altLang="zh-CN" sz="1600" b="1" dirty="0">
                  <a:latin typeface="+mn-ea"/>
                </a:rPr>
                <a:t>1</a:t>
              </a:r>
              <a:r>
                <a:rPr lang="zh-CN" altLang="en-US" sz="1600" b="1" dirty="0">
                  <a:latin typeface="+mn-ea"/>
                </a:rPr>
                <a:t>：新系统上线时间及相关事宜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058125" y="3878509"/>
            <a:ext cx="4886237" cy="594429"/>
            <a:chOff x="7483988" y="3433235"/>
            <a:chExt cx="4886237" cy="594429"/>
          </a:xfrm>
        </p:grpSpPr>
        <p:sp>
          <p:nvSpPr>
            <p:cNvPr id="40" name="矩形 39"/>
            <p:cNvSpPr/>
            <p:nvPr/>
          </p:nvSpPr>
          <p:spPr>
            <a:xfrm>
              <a:off x="7483989" y="3732519"/>
              <a:ext cx="4886236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由于存在编制人、审核人角色，至少需要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把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7483988" y="3433235"/>
              <a:ext cx="2847887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问题</a:t>
              </a:r>
              <a:r>
                <a:rPr lang="en-US" altLang="zh-CN" sz="1600" b="1" dirty="0">
                  <a:latin typeface="+mn-ea"/>
                </a:rPr>
                <a:t>2</a:t>
              </a:r>
              <a:r>
                <a:rPr lang="zh-CN" altLang="en-US" sz="1600" b="1" dirty="0">
                  <a:latin typeface="+mn-ea"/>
                </a:rPr>
                <a:t>：</a:t>
              </a:r>
              <a:r>
                <a:rPr lang="en-US" altLang="zh-CN" sz="1600" b="1" dirty="0">
                  <a:latin typeface="+mn-ea"/>
                </a:rPr>
                <a:t>CA</a:t>
              </a:r>
              <a:r>
                <a:rPr lang="zh-CN" altLang="en-US" sz="1600" b="1" dirty="0">
                  <a:latin typeface="+mn-ea"/>
                </a:rPr>
                <a:t>锁需要几把？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57" name="矩形 56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3653004" y="432126"/>
              <a:ext cx="4885992" cy="707748"/>
              <a:chOff x="5402407" y="1255575"/>
              <a:chExt cx="4885992" cy="707748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6052221" y="1255575"/>
                <a:ext cx="354458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问题解答及联系方式</a:t>
                </a: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Problem solving</a:t>
                </a: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8DB8B50F-9B53-4F9D-9905-19FD785D9D4B}"/>
              </a:ext>
            </a:extLst>
          </p:cNvPr>
          <p:cNvCxnSpPr/>
          <p:nvPr/>
        </p:nvCxnSpPr>
        <p:spPr>
          <a:xfrm>
            <a:off x="6096000" y="1828800"/>
            <a:ext cx="0" cy="4055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组合 68">
            <a:extLst>
              <a:ext uri="{FF2B5EF4-FFF2-40B4-BE49-F238E27FC236}">
                <a16:creationId xmlns:a16="http://schemas.microsoft.com/office/drawing/2014/main" id="{78D2DD2F-7CA9-4732-96D8-5A1CDA1CDAA7}"/>
              </a:ext>
            </a:extLst>
          </p:cNvPr>
          <p:cNvGrpSpPr/>
          <p:nvPr/>
        </p:nvGrpSpPr>
        <p:grpSpPr>
          <a:xfrm>
            <a:off x="8018191" y="2151533"/>
            <a:ext cx="3906108" cy="1230380"/>
            <a:chOff x="7483988" y="3433235"/>
            <a:chExt cx="4886237" cy="1230380"/>
          </a:xfrm>
        </p:grpSpPr>
        <p:sp>
          <p:nvSpPr>
            <p:cNvPr id="70" name="矩形 69">
              <a:extLst>
                <a:ext uri="{FF2B5EF4-FFF2-40B4-BE49-F238E27FC236}">
                  <a16:creationId xmlns:a16="http://schemas.microsoft.com/office/drawing/2014/main" id="{A0E29BDE-56A2-40E9-BD3C-5CA3BA058FA5}"/>
                </a:ext>
              </a:extLst>
            </p:cNvPr>
            <p:cNvSpPr/>
            <p:nvPr/>
          </p:nvSpPr>
          <p:spPr>
            <a:xfrm>
              <a:off x="7483989" y="3925271"/>
              <a:ext cx="4886236" cy="7383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联系人员：于庆宇</a:t>
              </a:r>
              <a:endParaRPr lang="en-US" altLang="zh-CN" sz="12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联系方式：</a:t>
              </a:r>
              <a:r>
                <a:rPr lang="en-US" altLang="zh-CN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15804966086</a:t>
              </a:r>
            </a:p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QQ</a:t>
              </a:r>
              <a:r>
                <a:rPr lang="zh-CN" altLang="en-US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：</a:t>
              </a:r>
              <a:r>
                <a:rPr lang="en-US" altLang="zh-CN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43523663</a:t>
              </a:r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E5B16898-10AE-422D-B168-FC37FE8866D5}"/>
                </a:ext>
              </a:extLst>
            </p:cNvPr>
            <p:cNvSpPr/>
            <p:nvPr/>
          </p:nvSpPr>
          <p:spPr>
            <a:xfrm>
              <a:off x="7483988" y="3433235"/>
              <a:ext cx="3907741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朝阳市公共资源交易中心</a:t>
              </a: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D1877434-15D0-418E-834D-63BB4B7CADDD}"/>
              </a:ext>
            </a:extLst>
          </p:cNvPr>
          <p:cNvGrpSpPr/>
          <p:nvPr/>
        </p:nvGrpSpPr>
        <p:grpSpPr>
          <a:xfrm>
            <a:off x="8016561" y="4020345"/>
            <a:ext cx="4142866" cy="1525536"/>
            <a:chOff x="7483988" y="3433235"/>
            <a:chExt cx="4887867" cy="1525536"/>
          </a:xfrm>
        </p:grpSpPr>
        <p:sp>
          <p:nvSpPr>
            <p:cNvPr id="73" name="矩形 72">
              <a:extLst>
                <a:ext uri="{FF2B5EF4-FFF2-40B4-BE49-F238E27FC236}">
                  <a16:creationId xmlns:a16="http://schemas.microsoft.com/office/drawing/2014/main" id="{7CACF57E-394B-4FE0-A2A4-A908DF7537FC}"/>
                </a:ext>
              </a:extLst>
            </p:cNvPr>
            <p:cNvSpPr/>
            <p:nvPr/>
          </p:nvSpPr>
          <p:spPr>
            <a:xfrm>
              <a:off x="7485619" y="3998828"/>
              <a:ext cx="4886236" cy="9599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技术支持：李柏波</a:t>
              </a:r>
              <a:endParaRPr lang="en-US" altLang="zh-CN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联系方式：</a:t>
              </a:r>
              <a:r>
                <a:rPr lang="en-US" altLang="zh-CN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15842169384</a:t>
              </a:r>
            </a:p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QQ</a:t>
              </a:r>
              <a:r>
                <a:rPr lang="zh-CN" altLang="en-US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：</a:t>
              </a:r>
              <a:r>
                <a:rPr lang="en-US" altLang="zh-CN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1085235550</a:t>
              </a: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微信：</a:t>
              </a:r>
              <a:r>
                <a:rPr lang="en-US" altLang="zh-CN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15842169384</a:t>
              </a:r>
              <a:endParaRPr lang="zh-CN" altLang="en-US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74" name="矩形 73">
              <a:extLst>
                <a:ext uri="{FF2B5EF4-FFF2-40B4-BE49-F238E27FC236}">
                  <a16:creationId xmlns:a16="http://schemas.microsoft.com/office/drawing/2014/main" id="{4EFB51E9-6921-40BB-9D02-F36967C41171}"/>
                </a:ext>
              </a:extLst>
            </p:cNvPr>
            <p:cNvSpPr/>
            <p:nvPr/>
          </p:nvSpPr>
          <p:spPr>
            <a:xfrm>
              <a:off x="7483988" y="3433235"/>
              <a:ext cx="390773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江苏国泰新点软件有限公司</a:t>
              </a:r>
            </a:p>
          </p:txBody>
        </p:sp>
      </p:grpSp>
      <p:pic>
        <p:nvPicPr>
          <p:cNvPr id="75" name="图片 74" descr="图片包含 游戏机, 画&#10;&#10;描述已自动生成">
            <a:extLst>
              <a:ext uri="{FF2B5EF4-FFF2-40B4-BE49-F238E27FC236}">
                <a16:creationId xmlns:a16="http://schemas.microsoft.com/office/drawing/2014/main" id="{57481481-401E-4AD4-A866-844C840D33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458" y="2599289"/>
            <a:ext cx="645750" cy="415458"/>
          </a:xfrm>
          <a:prstGeom prst="rect">
            <a:avLst/>
          </a:prstGeom>
        </p:spPr>
      </p:pic>
      <p:pic>
        <p:nvPicPr>
          <p:cNvPr id="76" name="图片 75" descr="图片包含 物体&#10;&#10;描述已自动生成">
            <a:extLst>
              <a:ext uri="{FF2B5EF4-FFF2-40B4-BE49-F238E27FC236}">
                <a16:creationId xmlns:a16="http://schemas.microsoft.com/office/drawing/2014/main" id="{41FFB666-F6C3-43E2-A2B6-76A50F65DA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926" y="4796092"/>
            <a:ext cx="1180814" cy="26981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875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 rot="2400000">
            <a:off x="5535566" y="2926029"/>
            <a:ext cx="4371575" cy="3738357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 rot="2400000">
            <a:off x="-201448" y="3377015"/>
            <a:ext cx="2313647" cy="1471032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 rot="2400000">
            <a:off x="11595793" y="3982815"/>
            <a:ext cx="1940141" cy="721967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4218010" y="1551011"/>
            <a:ext cx="3755979" cy="3755979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90806" y="2875002"/>
            <a:ext cx="2810385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</a:rPr>
              <a:t>THANKS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71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11" grpId="0" animBg="1"/>
      <p:bldP spid="12" grpId="0" animBg="1"/>
      <p:bldP spid="3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160418" y="1866900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15511" y="904581"/>
            <a:ext cx="1864613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4400" dirty="0">
                <a:solidFill>
                  <a:schemeClr val="accent1"/>
                </a:solidFill>
                <a:latin typeface="Impact" panose="020B0806030902050204" pitchFamily="34" charset="0"/>
              </a:rPr>
              <a:t>1</a:t>
            </a:r>
            <a:endParaRPr lang="zh-CN" altLang="en-US" sz="3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28149" y="2972214"/>
            <a:ext cx="8734351" cy="1879485"/>
            <a:chOff x="2776331" y="2972214"/>
            <a:chExt cx="6639339" cy="1271607"/>
          </a:xfrm>
        </p:grpSpPr>
        <p:sp>
          <p:nvSpPr>
            <p:cNvPr id="14" name="矩形 13"/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altLang="zh-CN" sz="2200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01212" y="3313708"/>
              <a:ext cx="1392681" cy="610470"/>
              <a:chOff x="8421899" y="3376632"/>
              <a:chExt cx="1392681" cy="610470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464629" y="3759303"/>
                <a:ext cx="1307221" cy="227799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平台结构宏观介绍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421899" y="3376632"/>
                <a:ext cx="1392681" cy="38267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平台介绍</a:t>
                </a:r>
              </a:p>
            </p:txBody>
          </p:sp>
        </p:grpSp>
      </p:grp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560F19B-8CA2-4D12-A9AA-F1E25C7F2C66}"/>
              </a:ext>
            </a:extLst>
          </p:cNvPr>
          <p:cNvSpPr txBox="1"/>
          <p:nvPr/>
        </p:nvSpPr>
        <p:spPr>
          <a:xfrm>
            <a:off x="6331933" y="3168248"/>
            <a:ext cx="2601869" cy="1319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平台访问</a:t>
            </a:r>
            <a:endParaRPr lang="en-US" altLang="zh-CN" sz="14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平台结构</a:t>
            </a:r>
            <a:endParaRPr lang="en-US" altLang="zh-CN" sz="14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数据流转</a:t>
            </a:r>
            <a:endParaRPr lang="en-US" altLang="zh-CN" sz="14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9D068616-B096-4E8A-A7ED-B4D8C41E9BE2}"/>
              </a:ext>
            </a:extLst>
          </p:cNvPr>
          <p:cNvCxnSpPr>
            <a:cxnSpLocks/>
          </p:cNvCxnSpPr>
          <p:nvPr/>
        </p:nvCxnSpPr>
        <p:spPr>
          <a:xfrm flipH="1">
            <a:off x="6089374" y="2972214"/>
            <a:ext cx="2773" cy="187948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00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 rot="2400000">
            <a:off x="2953691" y="2729086"/>
            <a:ext cx="3227299" cy="3716791"/>
          </a:xfrm>
          <a:custGeom>
            <a:avLst/>
            <a:gdLst>
              <a:gd name="connsiteX0" fmla="*/ 0 w 2708619"/>
              <a:gd name="connsiteY0" fmla="*/ 0 h 3704491"/>
              <a:gd name="connsiteX1" fmla="*/ 2708619 w 2708619"/>
              <a:gd name="connsiteY1" fmla="*/ 0 h 3704491"/>
              <a:gd name="connsiteX2" fmla="*/ 2708619 w 2708619"/>
              <a:gd name="connsiteY2" fmla="*/ 3704491 h 3704491"/>
              <a:gd name="connsiteX3" fmla="*/ 0 w 2708619"/>
              <a:gd name="connsiteY3" fmla="*/ 3704491 h 3704491"/>
              <a:gd name="connsiteX4" fmla="*/ 0 w 2708619"/>
              <a:gd name="connsiteY4" fmla="*/ 0 h 3704491"/>
              <a:gd name="connsiteX0" fmla="*/ 0 w 2708619"/>
              <a:gd name="connsiteY0" fmla="*/ 0 h 3716791"/>
              <a:gd name="connsiteX1" fmla="*/ 2708619 w 2708619"/>
              <a:gd name="connsiteY1" fmla="*/ 0 h 3716791"/>
              <a:gd name="connsiteX2" fmla="*/ 2708619 w 2708619"/>
              <a:gd name="connsiteY2" fmla="*/ 3704491 h 3716791"/>
              <a:gd name="connsiteX3" fmla="*/ 658369 w 2708619"/>
              <a:gd name="connsiteY3" fmla="*/ 3716791 h 3716791"/>
              <a:gd name="connsiteX4" fmla="*/ 0 w 2708619"/>
              <a:gd name="connsiteY4" fmla="*/ 3704491 h 3716791"/>
              <a:gd name="connsiteX5" fmla="*/ 0 w 2708619"/>
              <a:gd name="connsiteY5" fmla="*/ 0 h 3716791"/>
              <a:gd name="connsiteX0" fmla="*/ 0 w 2708619"/>
              <a:gd name="connsiteY0" fmla="*/ 0 h 3716791"/>
              <a:gd name="connsiteX1" fmla="*/ 2708619 w 2708619"/>
              <a:gd name="connsiteY1" fmla="*/ 0 h 3716791"/>
              <a:gd name="connsiteX2" fmla="*/ 2708619 w 2708619"/>
              <a:gd name="connsiteY2" fmla="*/ 3704491 h 3716791"/>
              <a:gd name="connsiteX3" fmla="*/ 658369 w 2708619"/>
              <a:gd name="connsiteY3" fmla="*/ 3716791 h 3716791"/>
              <a:gd name="connsiteX4" fmla="*/ 0 w 2708619"/>
              <a:gd name="connsiteY4" fmla="*/ 0 h 3716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619" h="3716791">
                <a:moveTo>
                  <a:pt x="0" y="0"/>
                </a:moveTo>
                <a:lnTo>
                  <a:pt x="2708619" y="0"/>
                </a:lnTo>
                <a:lnTo>
                  <a:pt x="2708619" y="3704491"/>
                </a:lnTo>
                <a:lnTo>
                  <a:pt x="658369" y="3716791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184798" y="3123330"/>
            <a:ext cx="1712889" cy="1712889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524994" y="1913113"/>
            <a:ext cx="2587859" cy="2587859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405449" y="4239471"/>
            <a:ext cx="1309304" cy="1309304"/>
            <a:chOff x="4738255" y="1682692"/>
            <a:chExt cx="1423000" cy="1423000"/>
          </a:xfrm>
        </p:grpSpPr>
        <p:sp>
          <p:nvSpPr>
            <p:cNvPr id="19" name="椭圆 18"/>
            <p:cNvSpPr/>
            <p:nvPr/>
          </p:nvSpPr>
          <p:spPr>
            <a:xfrm>
              <a:off x="4738255" y="1682692"/>
              <a:ext cx="1423000" cy="14230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868092" y="1812529"/>
              <a:ext cx="1163325" cy="1163325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j-lt"/>
                </a:rPr>
                <a:t>如何访问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19248" y="2106036"/>
            <a:ext cx="4769947" cy="1213102"/>
            <a:chOff x="7483989" y="3302145"/>
            <a:chExt cx="4769947" cy="1213102"/>
          </a:xfrm>
        </p:grpSpPr>
        <p:sp>
          <p:nvSpPr>
            <p:cNvPr id="13" name="矩形 12"/>
            <p:cNvSpPr/>
            <p:nvPr/>
          </p:nvSpPr>
          <p:spPr>
            <a:xfrm>
              <a:off x="7485470" y="3727724"/>
              <a:ext cx="4768466" cy="7875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名称：全国公共资源交易平台（辽宁省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·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朝阳市）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域名：</a:t>
              </a:r>
              <a:r>
                <a:rPr lang="en-US" altLang="zh-CN" sz="1600" u="sng" dirty="0">
                  <a:solidFill>
                    <a:schemeClr val="accent2"/>
                  </a:solidFill>
                  <a:latin typeface="+mn-ea"/>
                </a:rPr>
                <a:t>GGZY.ZGCY.GOV.CN</a:t>
              </a:r>
              <a:endParaRPr lang="zh-CN" altLang="en-US" sz="1600" u="sng" dirty="0">
                <a:solidFill>
                  <a:schemeClr val="accent2"/>
                </a:solidFill>
                <a:latin typeface="+mn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483989" y="3302145"/>
              <a:ext cx="2050552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latin typeface="+mn-ea"/>
                </a:rPr>
                <a:t>我叫什么？</a:t>
              </a:r>
              <a:endParaRPr lang="en-US" altLang="zh-CN" sz="2000" b="1" dirty="0"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33" name="矩形 32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1-1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平台访问</a:t>
                </a: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Platform access</a:t>
                </a: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57EF710A-F907-465A-A5E5-4AB85964A3D0}"/>
              </a:ext>
            </a:extLst>
          </p:cNvPr>
          <p:cNvGrpSpPr/>
          <p:nvPr/>
        </p:nvGrpSpPr>
        <p:grpSpPr>
          <a:xfrm>
            <a:off x="6119988" y="3905625"/>
            <a:ext cx="4769947" cy="1582434"/>
            <a:chOff x="7483989" y="3302145"/>
            <a:chExt cx="4769947" cy="1582434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118C3821-AAAB-45F3-9EC2-B5AD7C0BA057}"/>
                </a:ext>
              </a:extLst>
            </p:cNvPr>
            <p:cNvSpPr/>
            <p:nvPr/>
          </p:nvSpPr>
          <p:spPr>
            <a:xfrm>
              <a:off x="7485470" y="3727724"/>
              <a:ext cx="4768466" cy="11568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：通过域名直接进入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：搜索引擎检索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3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：原网站设置了新网站入口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13EC1E0C-12A2-49FA-845B-55F055D35261}"/>
                </a:ext>
              </a:extLst>
            </p:cNvPr>
            <p:cNvSpPr/>
            <p:nvPr/>
          </p:nvSpPr>
          <p:spPr>
            <a:xfrm>
              <a:off x="7483989" y="3302145"/>
              <a:ext cx="2050552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latin typeface="+mn-ea"/>
                </a:rPr>
                <a:t>如何找到我？</a:t>
              </a:r>
              <a:endParaRPr lang="en-US" altLang="zh-CN" sz="2000" b="1" dirty="0">
                <a:latin typeface="+mn-ea"/>
              </a:endParaRPr>
            </a:p>
          </p:txBody>
        </p:sp>
      </p:grpSp>
      <p:pic>
        <p:nvPicPr>
          <p:cNvPr id="28" name="图形 27" descr="问题">
            <a:extLst>
              <a:ext uri="{FF2B5EF4-FFF2-40B4-BE49-F238E27FC236}">
                <a16:creationId xmlns:a16="http://schemas.microsoft.com/office/drawing/2014/main" id="{1DAA3932-62EB-499B-8028-E109A170EA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47980" y="3522574"/>
            <a:ext cx="914400" cy="914400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id="{552E55D5-73D6-4ADE-A575-40AE85EE0064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36" name="图片 35" descr="图片包含 物体&#10;&#10;描述已自动生成">
              <a:extLst>
                <a:ext uri="{FF2B5EF4-FFF2-40B4-BE49-F238E27FC236}">
                  <a16:creationId xmlns:a16="http://schemas.microsoft.com/office/drawing/2014/main" id="{82616EA3-F440-4913-94D4-E9E979DE1B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45" name="图片 44" descr="图片包含 游戏机, 画&#10;&#10;描述已自动生成">
              <a:extLst>
                <a:ext uri="{FF2B5EF4-FFF2-40B4-BE49-F238E27FC236}">
                  <a16:creationId xmlns:a16="http://schemas.microsoft.com/office/drawing/2014/main" id="{0AC2AE13-9869-42A0-953D-11366B5B2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5C44E415-A19D-4DD6-8020-00694CA87B17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3508CA03-C2AE-4C26-B3DC-B17D162EB0DB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F6A825D6-E2CD-4ADD-9A83-DF00496D21DD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占位符 5" descr="图片包含 电子, 监控, 屏幕, 风景&#10;&#10;描述已自动生成">
            <a:extLst>
              <a:ext uri="{FF2B5EF4-FFF2-40B4-BE49-F238E27FC236}">
                <a16:creationId xmlns:a16="http://schemas.microsoft.com/office/drawing/2014/main" id="{BAC23574-F3CF-4930-9AFC-1CEE09F328C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" r="35"/>
          <a:stretch>
            <a:fillRect/>
          </a:stretch>
        </p:blipFill>
        <p:spPr>
          <a:xfrm>
            <a:off x="2545045" y="1933164"/>
            <a:ext cx="2547755" cy="2547755"/>
          </a:xfrm>
        </p:spPr>
      </p:pic>
    </p:spTree>
    <p:extLst>
      <p:ext uri="{BB962C8B-B14F-4D97-AF65-F5344CB8AC3E}">
        <p14:creationId xmlns:p14="http://schemas.microsoft.com/office/powerpoint/2010/main" val="113186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4659086" y="1822867"/>
            <a:ext cx="6560457" cy="5123543"/>
          </a:xfrm>
          <a:custGeom>
            <a:avLst/>
            <a:gdLst>
              <a:gd name="connsiteX0" fmla="*/ 6560457 w 6560457"/>
              <a:gd name="connsiteY0" fmla="*/ 3614057 h 5123543"/>
              <a:gd name="connsiteX1" fmla="*/ 2714171 w 6560457"/>
              <a:gd name="connsiteY1" fmla="*/ 5123543 h 5123543"/>
              <a:gd name="connsiteX2" fmla="*/ 348343 w 6560457"/>
              <a:gd name="connsiteY2" fmla="*/ 3149600 h 5123543"/>
              <a:gd name="connsiteX3" fmla="*/ 478971 w 6560457"/>
              <a:gd name="connsiteY3" fmla="*/ 3048000 h 5123543"/>
              <a:gd name="connsiteX4" fmla="*/ 0 w 6560457"/>
              <a:gd name="connsiteY4" fmla="*/ 2685143 h 5123543"/>
              <a:gd name="connsiteX5" fmla="*/ 174171 w 6560457"/>
              <a:gd name="connsiteY5" fmla="*/ 1088571 h 5123543"/>
              <a:gd name="connsiteX6" fmla="*/ 957943 w 6560457"/>
              <a:gd name="connsiteY6" fmla="*/ 319314 h 5123543"/>
              <a:gd name="connsiteX7" fmla="*/ 1422400 w 6560457"/>
              <a:gd name="connsiteY7" fmla="*/ 0 h 5123543"/>
              <a:gd name="connsiteX8" fmla="*/ 1828800 w 6560457"/>
              <a:gd name="connsiteY8" fmla="*/ 348343 h 5123543"/>
              <a:gd name="connsiteX9" fmla="*/ 2714171 w 6560457"/>
              <a:gd name="connsiteY9" fmla="*/ 377371 h 5123543"/>
              <a:gd name="connsiteX10" fmla="*/ 6560457 w 6560457"/>
              <a:gd name="connsiteY10" fmla="*/ 3614057 h 512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60457" h="5123543">
                <a:moveTo>
                  <a:pt x="6560457" y="3614057"/>
                </a:moveTo>
                <a:lnTo>
                  <a:pt x="2714171" y="5123543"/>
                </a:lnTo>
                <a:lnTo>
                  <a:pt x="348343" y="3149600"/>
                </a:lnTo>
                <a:lnTo>
                  <a:pt x="478971" y="3048000"/>
                </a:lnTo>
                <a:lnTo>
                  <a:pt x="0" y="2685143"/>
                </a:lnTo>
                <a:lnTo>
                  <a:pt x="174171" y="1088571"/>
                </a:lnTo>
                <a:lnTo>
                  <a:pt x="957943" y="319314"/>
                </a:lnTo>
                <a:lnTo>
                  <a:pt x="1422400" y="0"/>
                </a:lnTo>
                <a:lnTo>
                  <a:pt x="1828800" y="348343"/>
                </a:lnTo>
                <a:lnTo>
                  <a:pt x="2714171" y="377371"/>
                </a:lnTo>
                <a:lnTo>
                  <a:pt x="6560457" y="3614057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6" name="MU_1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401619" y="1790799"/>
            <a:ext cx="1913575" cy="2740527"/>
          </a:xfrm>
          <a:custGeom>
            <a:avLst/>
            <a:gdLst>
              <a:gd name="T0" fmla="*/ 2122 w 5400"/>
              <a:gd name="T1" fmla="*/ 4573 h 5125"/>
              <a:gd name="T2" fmla="*/ 1619 w 5400"/>
              <a:gd name="T3" fmla="*/ 3375 h 5125"/>
              <a:gd name="T4" fmla="*/ 4640 w 5400"/>
              <a:gd name="T5" fmla="*/ 1079 h 5125"/>
              <a:gd name="T6" fmla="*/ 5400 w 5400"/>
              <a:gd name="T7" fmla="*/ 533 h 5125"/>
              <a:gd name="T8" fmla="*/ 4660 w 5400"/>
              <a:gd name="T9" fmla="*/ 0 h 5125"/>
              <a:gd name="T10" fmla="*/ 0 w 5400"/>
              <a:gd name="T11" fmla="*/ 3375 h 5125"/>
              <a:gd name="T12" fmla="*/ 735 w 5400"/>
              <a:gd name="T13" fmla="*/ 5125 h 5125"/>
              <a:gd name="T14" fmla="*/ 1069 w 5400"/>
              <a:gd name="T15" fmla="*/ 4417 h 5125"/>
              <a:gd name="T16" fmla="*/ 2122 w 5400"/>
              <a:gd name="T17" fmla="*/ 4573 h 5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00" h="5125">
                <a:moveTo>
                  <a:pt x="2122" y="4573"/>
                </a:moveTo>
                <a:cubicBezTo>
                  <a:pt x="1803" y="4224"/>
                  <a:pt x="1619" y="3813"/>
                  <a:pt x="1619" y="3375"/>
                </a:cubicBezTo>
                <a:cubicBezTo>
                  <a:pt x="1619" y="2202"/>
                  <a:pt x="2934" y="1232"/>
                  <a:pt x="4640" y="1079"/>
                </a:cubicBezTo>
                <a:lnTo>
                  <a:pt x="5400" y="533"/>
                </a:lnTo>
                <a:lnTo>
                  <a:pt x="4660" y="0"/>
                </a:lnTo>
                <a:cubicBezTo>
                  <a:pt x="2048" y="152"/>
                  <a:pt x="0" y="1605"/>
                  <a:pt x="0" y="3375"/>
                </a:cubicBezTo>
                <a:cubicBezTo>
                  <a:pt x="0" y="4015"/>
                  <a:pt x="269" y="4614"/>
                  <a:pt x="735" y="5125"/>
                </a:cubicBezTo>
                <a:lnTo>
                  <a:pt x="1069" y="4417"/>
                </a:lnTo>
                <a:lnTo>
                  <a:pt x="2122" y="4573"/>
                </a:lnTo>
                <a:close/>
              </a:path>
            </a:pathLst>
          </a:cu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7" name="MU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730534" y="4191755"/>
            <a:ext cx="3074770" cy="1215793"/>
          </a:xfrm>
          <a:custGeom>
            <a:avLst/>
            <a:gdLst>
              <a:gd name="T0" fmla="*/ 7256 w 8680"/>
              <a:gd name="T1" fmla="*/ 0 h 2272"/>
              <a:gd name="T2" fmla="*/ 4190 w 8680"/>
              <a:gd name="T3" fmla="*/ 1201 h 2272"/>
              <a:gd name="T4" fmla="*/ 1420 w 8680"/>
              <a:gd name="T5" fmla="*/ 298 h 2272"/>
              <a:gd name="T6" fmla="*/ 326 w 8680"/>
              <a:gd name="T7" fmla="*/ 136 h 2272"/>
              <a:gd name="T8" fmla="*/ 0 w 8680"/>
              <a:gd name="T9" fmla="*/ 827 h 2272"/>
              <a:gd name="T10" fmla="*/ 4190 w 8680"/>
              <a:gd name="T11" fmla="*/ 2272 h 2272"/>
              <a:gd name="T12" fmla="*/ 8680 w 8680"/>
              <a:gd name="T13" fmla="*/ 509 h 2272"/>
              <a:gd name="T14" fmla="*/ 7574 w 8680"/>
              <a:gd name="T15" fmla="*/ 673 h 2272"/>
              <a:gd name="T16" fmla="*/ 7256 w 8680"/>
              <a:gd name="T17" fmla="*/ 0 h 2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80" h="2272">
                <a:moveTo>
                  <a:pt x="7256" y="0"/>
                </a:moveTo>
                <a:cubicBezTo>
                  <a:pt x="6662" y="716"/>
                  <a:pt x="5512" y="1201"/>
                  <a:pt x="4190" y="1201"/>
                </a:cubicBezTo>
                <a:cubicBezTo>
                  <a:pt x="3062" y="1201"/>
                  <a:pt x="2059" y="847"/>
                  <a:pt x="1420" y="298"/>
                </a:cubicBezTo>
                <a:lnTo>
                  <a:pt x="326" y="136"/>
                </a:lnTo>
                <a:lnTo>
                  <a:pt x="0" y="827"/>
                </a:lnTo>
                <a:cubicBezTo>
                  <a:pt x="925" y="1701"/>
                  <a:pt x="2457" y="2272"/>
                  <a:pt x="4190" y="2272"/>
                </a:cubicBezTo>
                <a:cubicBezTo>
                  <a:pt x="6126" y="2272"/>
                  <a:pt x="7811" y="1559"/>
                  <a:pt x="8680" y="509"/>
                </a:cubicBezTo>
                <a:lnTo>
                  <a:pt x="7574" y="673"/>
                </a:lnTo>
                <a:lnTo>
                  <a:pt x="7256" y="0"/>
                </a:lnTo>
                <a:close/>
              </a:path>
            </a:pathLst>
          </a:custGeom>
          <a:solidFill>
            <a:srgbClr val="00B05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8" name="MU_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175368" y="1782810"/>
            <a:ext cx="1850988" cy="2659296"/>
          </a:xfrm>
          <a:custGeom>
            <a:avLst/>
            <a:gdLst>
              <a:gd name="T0" fmla="*/ 3345 w 5225"/>
              <a:gd name="T1" fmla="*/ 4269 h 4970"/>
              <a:gd name="T2" fmla="*/ 3677 w 5225"/>
              <a:gd name="T3" fmla="*/ 4970 h 4970"/>
              <a:gd name="T4" fmla="*/ 4755 w 5225"/>
              <a:gd name="T5" fmla="*/ 4809 h 4970"/>
              <a:gd name="T6" fmla="*/ 5225 w 5225"/>
              <a:gd name="T7" fmla="*/ 3389 h 4970"/>
              <a:gd name="T8" fmla="*/ 109 w 5225"/>
              <a:gd name="T9" fmla="*/ 0 h 4970"/>
              <a:gd name="T10" fmla="*/ 0 w 5225"/>
              <a:gd name="T11" fmla="*/ 1 h 4970"/>
              <a:gd name="T12" fmla="*/ 758 w 5225"/>
              <a:gd name="T13" fmla="*/ 547 h 4970"/>
              <a:gd name="T14" fmla="*/ 27 w 5225"/>
              <a:gd name="T15" fmla="*/ 1072 h 4970"/>
              <a:gd name="T16" fmla="*/ 109 w 5225"/>
              <a:gd name="T17" fmla="*/ 1071 h 4970"/>
              <a:gd name="T18" fmla="*/ 3607 w 5225"/>
              <a:gd name="T19" fmla="*/ 3389 h 4970"/>
              <a:gd name="T20" fmla="*/ 3345 w 5225"/>
              <a:gd name="T21" fmla="*/ 4269 h 4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25" h="4970">
                <a:moveTo>
                  <a:pt x="3345" y="4269"/>
                </a:moveTo>
                <a:lnTo>
                  <a:pt x="3677" y="4970"/>
                </a:lnTo>
                <a:lnTo>
                  <a:pt x="4755" y="4809"/>
                </a:lnTo>
                <a:cubicBezTo>
                  <a:pt x="5057" y="4377"/>
                  <a:pt x="5225" y="3896"/>
                  <a:pt x="5225" y="3389"/>
                </a:cubicBezTo>
                <a:cubicBezTo>
                  <a:pt x="5225" y="1518"/>
                  <a:pt x="2935" y="0"/>
                  <a:pt x="109" y="0"/>
                </a:cubicBezTo>
                <a:cubicBezTo>
                  <a:pt x="73" y="0"/>
                  <a:pt x="36" y="1"/>
                  <a:pt x="0" y="1"/>
                </a:cubicBezTo>
                <a:lnTo>
                  <a:pt x="758" y="547"/>
                </a:lnTo>
                <a:lnTo>
                  <a:pt x="27" y="1072"/>
                </a:lnTo>
                <a:cubicBezTo>
                  <a:pt x="54" y="1072"/>
                  <a:pt x="82" y="1071"/>
                  <a:pt x="109" y="1071"/>
                </a:cubicBezTo>
                <a:cubicBezTo>
                  <a:pt x="2042" y="1071"/>
                  <a:pt x="3607" y="2109"/>
                  <a:pt x="3607" y="3389"/>
                </a:cubicBezTo>
                <a:cubicBezTo>
                  <a:pt x="3607" y="3700"/>
                  <a:pt x="3514" y="3998"/>
                  <a:pt x="3345" y="4269"/>
                </a:cubicBezTo>
                <a:close/>
              </a:path>
            </a:pathLst>
          </a:cu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9" name="MU_2"/>
          <p:cNvSpPr/>
          <p:nvPr>
            <p:custDataLst>
              <p:tags r:id="rId4"/>
            </p:custDataLst>
          </p:nvPr>
        </p:nvSpPr>
        <p:spPr>
          <a:xfrm rot="3673167">
            <a:off x="4752983" y="2134177"/>
            <a:ext cx="2922009" cy="29220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tIns="0" bIns="0" numCol="1" anchor="ctr">
            <a:prstTxWarp prst="textArchUp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</a:rPr>
              <a:t>交易平台</a:t>
            </a:r>
          </a:p>
        </p:txBody>
      </p:sp>
      <p:sp>
        <p:nvSpPr>
          <p:cNvPr id="20" name="MU_2"/>
          <p:cNvSpPr/>
          <p:nvPr>
            <p:custDataLst>
              <p:tags r:id="rId5"/>
            </p:custDataLst>
          </p:nvPr>
        </p:nvSpPr>
        <p:spPr>
          <a:xfrm rot="10873167">
            <a:off x="4752983" y="2134175"/>
            <a:ext cx="2922009" cy="29220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tIns="0" bIns="0" numCol="1" anchor="ctr">
            <a:prstTxWarp prst="textArchUp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</a:rPr>
              <a:t>服务平台</a:t>
            </a:r>
          </a:p>
        </p:txBody>
      </p:sp>
      <p:sp>
        <p:nvSpPr>
          <p:cNvPr id="21" name="MU"/>
          <p:cNvSpPr/>
          <p:nvPr>
            <p:custDataLst>
              <p:tags r:id="rId6"/>
            </p:custDataLst>
          </p:nvPr>
        </p:nvSpPr>
        <p:spPr>
          <a:xfrm rot="18073167">
            <a:off x="4752985" y="2134175"/>
            <a:ext cx="2922009" cy="29220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tIns="0" bIns="0" numCol="1" anchor="ctr">
            <a:prstTxWarp prst="textArchUp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</a:rPr>
              <a:t>监管平台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179022" y="2670462"/>
            <a:ext cx="2989626" cy="816029"/>
            <a:chOff x="7483990" y="3433235"/>
            <a:chExt cx="2989626" cy="816029"/>
          </a:xfrm>
        </p:grpSpPr>
        <p:sp>
          <p:nvSpPr>
            <p:cNvPr id="11" name="矩形 10"/>
            <p:cNvSpPr/>
            <p:nvPr/>
          </p:nvSpPr>
          <p:spPr>
            <a:xfrm>
              <a:off x="7483990" y="3732519"/>
              <a:ext cx="2989626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各交易主体成员发起、完成招投标、采购、竞价等交易业务的平台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8423064" y="3433235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交易平台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64998" y="2864361"/>
            <a:ext cx="2989627" cy="816029"/>
            <a:chOff x="7483989" y="3433235"/>
            <a:chExt cx="2989627" cy="816029"/>
          </a:xfrm>
        </p:grpSpPr>
        <p:sp>
          <p:nvSpPr>
            <p:cNvPr id="23" name="矩形 22"/>
            <p:cNvSpPr/>
            <p:nvPr/>
          </p:nvSpPr>
          <p:spPr>
            <a:xfrm>
              <a:off x="7483990" y="3732519"/>
              <a:ext cx="2989626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行业监管部门行使监管权力、执行监管手段的平台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监管平台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858610" y="5462281"/>
            <a:ext cx="2989627" cy="816029"/>
            <a:chOff x="7483989" y="3433235"/>
            <a:chExt cx="2989627" cy="816029"/>
          </a:xfrm>
        </p:grpSpPr>
        <p:sp>
          <p:nvSpPr>
            <p:cNvPr id="26" name="矩形 25"/>
            <p:cNvSpPr/>
            <p:nvPr/>
          </p:nvSpPr>
          <p:spPr>
            <a:xfrm>
              <a:off x="7483990" y="3732519"/>
              <a:ext cx="2989626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为各类交易主体，平台用户提供各类服务的平台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服务平台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36" name="矩形 35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1-2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平台结构</a:t>
                </a: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platform structure</a:t>
                </a: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7" name="图片占位符 6" descr="截图里有图片&#10;&#10;描述已自动生成">
            <a:extLst>
              <a:ext uri="{FF2B5EF4-FFF2-40B4-BE49-F238E27FC236}">
                <a16:creationId xmlns:a16="http://schemas.microsoft.com/office/drawing/2014/main" id="{E59ED292-4F6D-4B10-AB2B-5B796A1FDA5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228" r="11228"/>
          <a:stretch>
            <a:fillRect/>
          </a:stretch>
        </p:blipFill>
        <p:spPr>
          <a:xfrm>
            <a:off x="5134818" y="2546289"/>
            <a:ext cx="2138406" cy="213840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id="{66DDA4CC-815B-471A-A3DC-DDAF217794D9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34" name="图片 33" descr="图片包含 物体&#10;&#10;描述已自动生成">
              <a:extLst>
                <a:ext uri="{FF2B5EF4-FFF2-40B4-BE49-F238E27FC236}">
                  <a16:creationId xmlns:a16="http://schemas.microsoft.com/office/drawing/2014/main" id="{AA5BEACB-14C4-4EFD-92FA-A9A14F3AD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49" name="图片 48" descr="图片包含 游戏机, 画&#10;&#10;描述已自动生成">
              <a:extLst>
                <a:ext uri="{FF2B5EF4-FFF2-40B4-BE49-F238E27FC236}">
                  <a16:creationId xmlns:a16="http://schemas.microsoft.com/office/drawing/2014/main" id="{DCD8AE37-2AAE-4175-94BB-734ACD733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728A12E4-20DD-4B2E-BA4B-7964DF903431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DFE5F6B0-622E-4BCF-B611-809BB67ECDFA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id="{7C04D06E-B911-404B-9DE0-DDCBD45A1CDD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795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36" name="矩形 35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1-3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数据流转</a:t>
                </a: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Data transfer</a:t>
                </a: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9438B30D-6E2D-4366-B215-38A024EA44AE}"/>
              </a:ext>
            </a:extLst>
          </p:cNvPr>
          <p:cNvCxnSpPr>
            <a:cxnSpLocks/>
          </p:cNvCxnSpPr>
          <p:nvPr/>
        </p:nvCxnSpPr>
        <p:spPr>
          <a:xfrm>
            <a:off x="2014769" y="2103735"/>
            <a:ext cx="8478982" cy="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8CFC1C74-6693-40CE-9278-B238FC66C452}"/>
              </a:ext>
            </a:extLst>
          </p:cNvPr>
          <p:cNvGrpSpPr/>
          <p:nvPr/>
        </p:nvGrpSpPr>
        <p:grpSpPr>
          <a:xfrm>
            <a:off x="5610653" y="3049497"/>
            <a:ext cx="1027273" cy="1027273"/>
            <a:chOff x="9140878" y="3281643"/>
            <a:chExt cx="1027273" cy="1027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89CC439F-AF31-4692-A220-AB570A1C2145}"/>
                </a:ext>
              </a:extLst>
            </p:cNvPr>
            <p:cNvSpPr/>
            <p:nvPr/>
          </p:nvSpPr>
          <p:spPr>
            <a:xfrm>
              <a:off x="9140878" y="3281643"/>
              <a:ext cx="1027273" cy="1027273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E47445E8-39B1-44D3-8976-1A72B75290BF}"/>
                </a:ext>
              </a:extLst>
            </p:cNvPr>
            <p:cNvSpPr/>
            <p:nvPr/>
          </p:nvSpPr>
          <p:spPr>
            <a:xfrm>
              <a:off x="9234609" y="3375374"/>
              <a:ext cx="839812" cy="839812"/>
            </a:xfrm>
            <a:prstGeom prst="ellipse">
              <a:avLst/>
            </a:prstGeom>
            <a:solidFill>
              <a:srgbClr val="00B0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服务</a:t>
              </a:r>
            </a:p>
          </p:txBody>
        </p:sp>
      </p:grp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7CEC4072-FBFF-4459-92E1-E65B818CF1F2}"/>
              </a:ext>
            </a:extLst>
          </p:cNvPr>
          <p:cNvCxnSpPr/>
          <p:nvPr/>
        </p:nvCxnSpPr>
        <p:spPr>
          <a:xfrm>
            <a:off x="230332" y="2906766"/>
            <a:ext cx="1173133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9C9503A6-4E58-4B06-82CB-D56B67F41841}"/>
              </a:ext>
            </a:extLst>
          </p:cNvPr>
          <p:cNvGrpSpPr/>
          <p:nvPr/>
        </p:nvGrpSpPr>
        <p:grpSpPr>
          <a:xfrm>
            <a:off x="4297934" y="4826862"/>
            <a:ext cx="1027273" cy="1027273"/>
            <a:chOff x="9140878" y="3281643"/>
            <a:chExt cx="1027273" cy="1027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0" name="椭圆 49">
              <a:extLst>
                <a:ext uri="{FF2B5EF4-FFF2-40B4-BE49-F238E27FC236}">
                  <a16:creationId xmlns:a16="http://schemas.microsoft.com/office/drawing/2014/main" id="{4DBD46AE-90EC-4FAC-AAC2-FC89ABDC0BF4}"/>
                </a:ext>
              </a:extLst>
            </p:cNvPr>
            <p:cNvSpPr/>
            <p:nvPr/>
          </p:nvSpPr>
          <p:spPr>
            <a:xfrm>
              <a:off x="9140878" y="3281643"/>
              <a:ext cx="1027273" cy="1027273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id="{6778CD10-E44C-4B5C-A5A3-983432D63579}"/>
                </a:ext>
              </a:extLst>
            </p:cNvPr>
            <p:cNvSpPr/>
            <p:nvPr/>
          </p:nvSpPr>
          <p:spPr>
            <a:xfrm>
              <a:off x="9234609" y="3375374"/>
              <a:ext cx="839812" cy="839812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监管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FED3A7EF-5F3C-44A9-91C0-6AFD946C5543}"/>
              </a:ext>
            </a:extLst>
          </p:cNvPr>
          <p:cNvGrpSpPr/>
          <p:nvPr/>
        </p:nvGrpSpPr>
        <p:grpSpPr>
          <a:xfrm>
            <a:off x="6932041" y="4826862"/>
            <a:ext cx="1027273" cy="1027273"/>
            <a:chOff x="9140878" y="3281643"/>
            <a:chExt cx="1027273" cy="1027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椭圆 52">
              <a:extLst>
                <a:ext uri="{FF2B5EF4-FFF2-40B4-BE49-F238E27FC236}">
                  <a16:creationId xmlns:a16="http://schemas.microsoft.com/office/drawing/2014/main" id="{CBC98292-A1C9-46CA-AC7E-D42028BC6B6E}"/>
                </a:ext>
              </a:extLst>
            </p:cNvPr>
            <p:cNvSpPr/>
            <p:nvPr/>
          </p:nvSpPr>
          <p:spPr>
            <a:xfrm>
              <a:off x="9140878" y="3281643"/>
              <a:ext cx="1027273" cy="1027273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81BA1054-7B37-4A3C-AE6C-EBFECE46894F}"/>
                </a:ext>
              </a:extLst>
            </p:cNvPr>
            <p:cNvSpPr/>
            <p:nvPr/>
          </p:nvSpPr>
          <p:spPr>
            <a:xfrm>
              <a:off x="9234609" y="3375374"/>
              <a:ext cx="839812" cy="839812"/>
            </a:xfrm>
            <a:prstGeom prst="ellipse">
              <a:avLst/>
            </a:prstGeom>
            <a:solidFill>
              <a:srgbClr val="368FE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交易</a:t>
              </a:r>
            </a:p>
          </p:txBody>
        </p:sp>
      </p:grp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id="{6745010A-FFDF-4104-9092-CEFC6DA8E9A2}"/>
              </a:ext>
            </a:extLst>
          </p:cNvPr>
          <p:cNvCxnSpPr>
            <a:cxnSpLocks/>
          </p:cNvCxnSpPr>
          <p:nvPr/>
        </p:nvCxnSpPr>
        <p:spPr>
          <a:xfrm rot="2700000" flipV="1">
            <a:off x="5334414" y="3871959"/>
            <a:ext cx="21692" cy="1029769"/>
          </a:xfrm>
          <a:prstGeom prst="straightConnector1">
            <a:avLst/>
          </a:prstGeom>
          <a:ln w="28575">
            <a:solidFill>
              <a:srgbClr val="E52739"/>
            </a:solidFill>
            <a:prstDash val="sys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9DBFDE2C-2221-4184-90DF-E692325F0E69}"/>
              </a:ext>
            </a:extLst>
          </p:cNvPr>
          <p:cNvCxnSpPr>
            <a:cxnSpLocks/>
          </p:cNvCxnSpPr>
          <p:nvPr/>
        </p:nvCxnSpPr>
        <p:spPr>
          <a:xfrm rot="18900000" flipH="1" flipV="1">
            <a:off x="6738472" y="3945579"/>
            <a:ext cx="21692" cy="1029769"/>
          </a:xfrm>
          <a:prstGeom prst="straightConnector1">
            <a:avLst/>
          </a:prstGeom>
          <a:ln w="28575">
            <a:prstDash val="sys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6FA69246-4032-4C55-868C-C21971B8FA7E}"/>
              </a:ext>
            </a:extLst>
          </p:cNvPr>
          <p:cNvCxnSpPr>
            <a:cxnSpLocks/>
          </p:cNvCxnSpPr>
          <p:nvPr/>
        </p:nvCxnSpPr>
        <p:spPr>
          <a:xfrm rot="18900000">
            <a:off x="6921195" y="3851848"/>
            <a:ext cx="21692" cy="1029769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>
            <a:extLst>
              <a:ext uri="{FF2B5EF4-FFF2-40B4-BE49-F238E27FC236}">
                <a16:creationId xmlns:a16="http://schemas.microsoft.com/office/drawing/2014/main" id="{699E4F84-A5C9-4826-8525-54AD74572F71}"/>
              </a:ext>
            </a:extLst>
          </p:cNvPr>
          <p:cNvCxnSpPr>
            <a:cxnSpLocks/>
          </p:cNvCxnSpPr>
          <p:nvPr/>
        </p:nvCxnSpPr>
        <p:spPr>
          <a:xfrm rot="2700000" flipH="1">
            <a:off x="5493605" y="3987093"/>
            <a:ext cx="21692" cy="1029769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矩形 103">
            <a:extLst>
              <a:ext uri="{FF2B5EF4-FFF2-40B4-BE49-F238E27FC236}">
                <a16:creationId xmlns:a16="http://schemas.microsoft.com/office/drawing/2014/main" id="{E5F969A5-199A-45BD-8A77-E923A7B4075D}"/>
              </a:ext>
            </a:extLst>
          </p:cNvPr>
          <p:cNvSpPr/>
          <p:nvPr/>
        </p:nvSpPr>
        <p:spPr>
          <a:xfrm>
            <a:off x="5107419" y="2210458"/>
            <a:ext cx="2031325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线性数据流转模式</a:t>
            </a:r>
          </a:p>
        </p:txBody>
      </p:sp>
      <p:sp>
        <p:nvSpPr>
          <p:cNvPr id="105" name="矩形 104">
            <a:extLst>
              <a:ext uri="{FF2B5EF4-FFF2-40B4-BE49-F238E27FC236}">
                <a16:creationId xmlns:a16="http://schemas.microsoft.com/office/drawing/2014/main" id="{E3452A52-5046-42F7-8326-B243B3578A6B}"/>
              </a:ext>
            </a:extLst>
          </p:cNvPr>
          <p:cNvSpPr/>
          <p:nvPr/>
        </p:nvSpPr>
        <p:spPr>
          <a:xfrm>
            <a:off x="4734096" y="6026539"/>
            <a:ext cx="2723823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多平台交互数据流转模式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791AA9E-2B24-4333-9A8D-00394E7CC623}"/>
              </a:ext>
            </a:extLst>
          </p:cNvPr>
          <p:cNvSpPr/>
          <p:nvPr/>
        </p:nvSpPr>
        <p:spPr>
          <a:xfrm>
            <a:off x="3019954" y="1224782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D01A578A-B2D0-4473-A359-8916815A08AC}"/>
              </a:ext>
            </a:extLst>
          </p:cNvPr>
          <p:cNvSpPr/>
          <p:nvPr/>
        </p:nvSpPr>
        <p:spPr>
          <a:xfrm>
            <a:off x="5779475" y="1250167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id="{7752D1B9-DB0D-4849-BE53-57E0B0FBD14E}"/>
              </a:ext>
            </a:extLst>
          </p:cNvPr>
          <p:cNvSpPr/>
          <p:nvPr/>
        </p:nvSpPr>
        <p:spPr>
          <a:xfrm>
            <a:off x="8381334" y="1228215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E7A9FE8F-9B5B-463C-97FC-F004C322DB16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47" name="图片 46" descr="图片包含 物体&#10;&#10;描述已自动生成">
              <a:extLst>
                <a:ext uri="{FF2B5EF4-FFF2-40B4-BE49-F238E27FC236}">
                  <a16:creationId xmlns:a16="http://schemas.microsoft.com/office/drawing/2014/main" id="{3A696A31-5332-4E53-8AF1-E58E06AA4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62" name="图片 61" descr="图片包含 游戏机, 画&#10;&#10;描述已自动生成">
              <a:extLst>
                <a:ext uri="{FF2B5EF4-FFF2-40B4-BE49-F238E27FC236}">
                  <a16:creationId xmlns:a16="http://schemas.microsoft.com/office/drawing/2014/main" id="{3A743BCA-8481-45C1-9BA1-3D2E4DA1C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63" name="矩形 62">
              <a:extLst>
                <a:ext uri="{FF2B5EF4-FFF2-40B4-BE49-F238E27FC236}">
                  <a16:creationId xmlns:a16="http://schemas.microsoft.com/office/drawing/2014/main" id="{614A4EF7-EA8C-463F-868A-C945C775C97F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FCB2757B-BFC8-461B-81D6-1E72972F551A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0FF43F98-9998-4627-B3AB-822C8CB75509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827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  <p:bldP spid="2" grpId="0"/>
      <p:bldP spid="59" grpId="0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063986" y="1866900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59759" y="904581"/>
            <a:ext cx="2398413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4400" dirty="0">
                <a:solidFill>
                  <a:schemeClr val="accent2"/>
                </a:solidFill>
                <a:latin typeface="Impact" panose="020B0806030902050204" pitchFamily="34" charset="0"/>
              </a:rPr>
              <a:t>2</a:t>
            </a:r>
            <a:endParaRPr lang="zh-CN" altLang="en-US" sz="344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39297" y="2972214"/>
            <a:ext cx="8734351" cy="1879485"/>
            <a:chOff x="2776331" y="2972214"/>
            <a:chExt cx="6639339" cy="1271607"/>
          </a:xfrm>
        </p:grpSpPr>
        <p:sp>
          <p:nvSpPr>
            <p:cNvPr id="14" name="矩形 13"/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altLang="zh-CN" sz="2200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443347" y="3313708"/>
              <a:ext cx="1663080" cy="610471"/>
              <a:chOff x="8164034" y="3376632"/>
              <a:chExt cx="1663080" cy="610471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164034" y="3759304"/>
                <a:ext cx="1663080" cy="227799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重点环节说明、新旧系统对比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299235" y="3376632"/>
                <a:ext cx="1392681" cy="38267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业务讲解</a:t>
                </a:r>
              </a:p>
            </p:txBody>
          </p:sp>
        </p:grpSp>
      </p:grp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560F19B-8CA2-4D12-A9AA-F1E25C7F2C66}"/>
              </a:ext>
            </a:extLst>
          </p:cNvPr>
          <p:cNvSpPr txBox="1"/>
          <p:nvPr/>
        </p:nvSpPr>
        <p:spPr>
          <a:xfrm>
            <a:off x="6343081" y="3168248"/>
            <a:ext cx="2601869" cy="1319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准备工作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重点环节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新旧对比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9D068616-B096-4E8A-A7ED-B4D8C41E9BE2}"/>
              </a:ext>
            </a:extLst>
          </p:cNvPr>
          <p:cNvCxnSpPr>
            <a:cxnSpLocks/>
          </p:cNvCxnSpPr>
          <p:nvPr/>
        </p:nvCxnSpPr>
        <p:spPr>
          <a:xfrm flipH="1">
            <a:off x="6100522" y="2972214"/>
            <a:ext cx="2773" cy="1879485"/>
          </a:xfrm>
          <a:prstGeom prst="line">
            <a:avLst/>
          </a:prstGeom>
          <a:ln>
            <a:solidFill>
              <a:srgbClr val="E5273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45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3829527" y="1891561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97692" y="872308"/>
            <a:ext cx="4564070" cy="538609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4400" dirty="0">
                <a:solidFill>
                  <a:schemeClr val="accent2"/>
                </a:solidFill>
                <a:latin typeface="Impact" panose="020B0806030902050204" pitchFamily="34" charset="0"/>
              </a:rPr>
              <a:t>2</a:t>
            </a:r>
            <a:r>
              <a:rPr lang="en-US" altLang="zh-CN" sz="25000" dirty="0">
                <a:solidFill>
                  <a:schemeClr val="accent2"/>
                </a:solidFill>
                <a:latin typeface="Impact" panose="020B0806030902050204" pitchFamily="34" charset="0"/>
              </a:rPr>
              <a:t>-</a:t>
            </a:r>
            <a:r>
              <a:rPr lang="en-US" altLang="zh-CN" sz="25000" dirty="0">
                <a:solidFill>
                  <a:srgbClr val="368FE2"/>
                </a:solidFill>
                <a:latin typeface="Impact" panose="020B0806030902050204" pitchFamily="34" charset="0"/>
              </a:rPr>
              <a:t>1</a:t>
            </a:r>
            <a:endParaRPr lang="zh-CN" altLang="en-US" sz="25000" dirty="0">
              <a:solidFill>
                <a:srgbClr val="368FE2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E031F9BE-29EC-41BE-A100-28E742B23EB9}"/>
              </a:ext>
            </a:extLst>
          </p:cNvPr>
          <p:cNvGrpSpPr/>
          <p:nvPr/>
        </p:nvGrpSpPr>
        <p:grpSpPr>
          <a:xfrm>
            <a:off x="2779474" y="3565353"/>
            <a:ext cx="6639339" cy="1189527"/>
            <a:chOff x="2776331" y="2972214"/>
            <a:chExt cx="6639339" cy="1271607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D3E81B11-835D-4567-B459-7E7A08A1344E}"/>
                </a:ext>
              </a:extLst>
            </p:cNvPr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FFE5F92A-D29A-4E6F-A3BF-23D5ACA93F98}"/>
                </a:ext>
              </a:extLst>
            </p:cNvPr>
            <p:cNvGrpSpPr/>
            <p:nvPr/>
          </p:nvGrpSpPr>
          <p:grpSpPr>
            <a:xfrm>
              <a:off x="4750219" y="3118505"/>
              <a:ext cx="2691561" cy="860749"/>
              <a:chOff x="8470906" y="3181429"/>
              <a:chExt cx="2691561" cy="860749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47F657E6-BD56-4DEE-BC7F-71F6CDE4EB6C}"/>
                  </a:ext>
                </a:extLst>
              </p:cNvPr>
              <p:cNvSpPr/>
              <p:nvPr/>
            </p:nvSpPr>
            <p:spPr>
              <a:xfrm>
                <a:off x="8542333" y="3747033"/>
                <a:ext cx="2548706" cy="29514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2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  <a:latin typeface="微软雅黑"/>
                  </a:rPr>
                  <a:t>Preparation work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A317AB25-B32C-4849-A44F-5FCDBE688966}"/>
                  </a:ext>
                </a:extLst>
              </p:cNvPr>
              <p:cNvSpPr/>
              <p:nvPr/>
            </p:nvSpPr>
            <p:spPr>
              <a:xfrm>
                <a:off x="8470906" y="3181429"/>
                <a:ext cx="2691561" cy="56560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准备工作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381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 rot="2400000">
            <a:off x="2325507" y="3337864"/>
            <a:ext cx="2498075" cy="2367887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4" name="矩形 73"/>
          <p:cNvSpPr/>
          <p:nvPr/>
        </p:nvSpPr>
        <p:spPr>
          <a:xfrm rot="2400000">
            <a:off x="3394047" y="5286211"/>
            <a:ext cx="874612" cy="396476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5" name="矩形 74"/>
          <p:cNvSpPr/>
          <p:nvPr/>
        </p:nvSpPr>
        <p:spPr>
          <a:xfrm rot="2400000">
            <a:off x="5327457" y="2372029"/>
            <a:ext cx="1544078" cy="875410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6" name="矩形 75"/>
          <p:cNvSpPr/>
          <p:nvPr/>
        </p:nvSpPr>
        <p:spPr>
          <a:xfrm rot="2400000">
            <a:off x="4205788" y="4385580"/>
            <a:ext cx="874612" cy="396476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 rot="2400000">
            <a:off x="4219837" y="3342514"/>
            <a:ext cx="874612" cy="396476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8" name="矩形 77"/>
          <p:cNvSpPr/>
          <p:nvPr/>
        </p:nvSpPr>
        <p:spPr>
          <a:xfrm rot="2400000">
            <a:off x="3390255" y="2335973"/>
            <a:ext cx="874612" cy="396476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9" name="矩形 78"/>
          <p:cNvSpPr/>
          <p:nvPr/>
        </p:nvSpPr>
        <p:spPr>
          <a:xfrm rot="2400000">
            <a:off x="6013956" y="3268931"/>
            <a:ext cx="1544078" cy="875410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80" name="矩形 79"/>
          <p:cNvSpPr/>
          <p:nvPr/>
        </p:nvSpPr>
        <p:spPr>
          <a:xfrm rot="2400000">
            <a:off x="6013956" y="4367559"/>
            <a:ext cx="1544078" cy="875410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81" name="矩形 80"/>
          <p:cNvSpPr/>
          <p:nvPr/>
        </p:nvSpPr>
        <p:spPr>
          <a:xfrm rot="2400000">
            <a:off x="5327457" y="5311050"/>
            <a:ext cx="1544078" cy="875410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076641" y="1877083"/>
            <a:ext cx="863255" cy="863567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799503" y="2805992"/>
            <a:ext cx="863255" cy="86356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5799503" y="3905199"/>
            <a:ext cx="863255" cy="863567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5076641" y="4820510"/>
            <a:ext cx="863255" cy="86356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24" name="空心弧 23"/>
          <p:cNvSpPr/>
          <p:nvPr/>
        </p:nvSpPr>
        <p:spPr>
          <a:xfrm rot="5400000">
            <a:off x="1261817" y="2217599"/>
            <a:ext cx="3304076" cy="3073513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cxnSp>
        <p:nvCxnSpPr>
          <p:cNvPr id="25" name="直接连接符 24"/>
          <p:cNvCxnSpPr/>
          <p:nvPr/>
        </p:nvCxnSpPr>
        <p:spPr bwMode="auto">
          <a:xfrm>
            <a:off x="3554272" y="2306642"/>
            <a:ext cx="1514786" cy="0"/>
          </a:xfrm>
          <a:prstGeom prst="line">
            <a:avLst/>
          </a:prstGeom>
          <a:solidFill>
            <a:schemeClr val="accent2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 bwMode="auto">
          <a:xfrm>
            <a:off x="3606445" y="5240320"/>
            <a:ext cx="1513118" cy="0"/>
          </a:xfrm>
          <a:prstGeom prst="line">
            <a:avLst/>
          </a:prstGeom>
          <a:solidFill>
            <a:schemeClr val="accent2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连接符 26"/>
          <p:cNvCxnSpPr/>
          <p:nvPr/>
        </p:nvCxnSpPr>
        <p:spPr bwMode="auto">
          <a:xfrm>
            <a:off x="4470236" y="3301501"/>
            <a:ext cx="1402009" cy="0"/>
          </a:xfrm>
          <a:prstGeom prst="line">
            <a:avLst/>
          </a:prstGeom>
          <a:solidFill>
            <a:schemeClr val="accent2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直接连接符 27"/>
          <p:cNvCxnSpPr>
            <a:endCxn id="54" idx="2"/>
          </p:cNvCxnSpPr>
          <p:nvPr/>
        </p:nvCxnSpPr>
        <p:spPr bwMode="auto">
          <a:xfrm>
            <a:off x="4318402" y="4336983"/>
            <a:ext cx="1513997" cy="0"/>
          </a:xfrm>
          <a:prstGeom prst="line">
            <a:avLst/>
          </a:prstGeom>
          <a:solidFill>
            <a:schemeClr val="accent2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椭圆 33"/>
          <p:cNvSpPr/>
          <p:nvPr/>
        </p:nvSpPr>
        <p:spPr>
          <a:xfrm>
            <a:off x="3315539" y="2079068"/>
            <a:ext cx="392303" cy="392445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147926" y="3089244"/>
            <a:ext cx="392303" cy="392445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125920" y="4121990"/>
            <a:ext cx="392303" cy="392445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315539" y="5015775"/>
            <a:ext cx="392303" cy="392445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4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Freeform 847"/>
          <p:cNvSpPr>
            <a:spLocks/>
          </p:cNvSpPr>
          <p:nvPr/>
        </p:nvSpPr>
        <p:spPr bwMode="auto">
          <a:xfrm>
            <a:off x="5463839" y="2026997"/>
            <a:ext cx="76069" cy="237606"/>
          </a:xfrm>
          <a:custGeom>
            <a:avLst/>
            <a:gdLst>
              <a:gd name="T0" fmla="*/ 7 w 9"/>
              <a:gd name="T1" fmla="*/ 0 h 28"/>
              <a:gd name="T2" fmla="*/ 2 w 9"/>
              <a:gd name="T3" fmla="*/ 0 h 28"/>
              <a:gd name="T4" fmla="*/ 0 w 9"/>
              <a:gd name="T5" fmla="*/ 2 h 28"/>
              <a:gd name="T6" fmla="*/ 0 w 9"/>
              <a:gd name="T7" fmla="*/ 10 h 28"/>
              <a:gd name="T8" fmla="*/ 0 w 9"/>
              <a:gd name="T9" fmla="*/ 16 h 28"/>
              <a:gd name="T10" fmla="*/ 0 w 9"/>
              <a:gd name="T11" fmla="*/ 26 h 28"/>
              <a:gd name="T12" fmla="*/ 2 w 9"/>
              <a:gd name="T13" fmla="*/ 28 h 28"/>
              <a:gd name="T14" fmla="*/ 7 w 9"/>
              <a:gd name="T15" fmla="*/ 28 h 28"/>
              <a:gd name="T16" fmla="*/ 9 w 9"/>
              <a:gd name="T17" fmla="*/ 26 h 28"/>
              <a:gd name="T18" fmla="*/ 9 w 9"/>
              <a:gd name="T19" fmla="*/ 16 h 28"/>
              <a:gd name="T20" fmla="*/ 9 w 9"/>
              <a:gd name="T21" fmla="*/ 10 h 28"/>
              <a:gd name="T22" fmla="*/ 9 w 9"/>
              <a:gd name="T23" fmla="*/ 2 h 28"/>
              <a:gd name="T24" fmla="*/ 7 w 9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" h="28">
                <a:moveTo>
                  <a:pt x="7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8" y="0"/>
                  <a:pt x="7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6165640" y="1968682"/>
            <a:ext cx="4908760" cy="594429"/>
            <a:chOff x="7483989" y="3433235"/>
            <a:chExt cx="4908760" cy="594429"/>
          </a:xfrm>
        </p:grpSpPr>
        <p:sp>
          <p:nvSpPr>
            <p:cNvPr id="61" name="矩形 60"/>
            <p:cNvSpPr/>
            <p:nvPr/>
          </p:nvSpPr>
          <p:spPr>
            <a:xfrm>
              <a:off x="7483989" y="3732519"/>
              <a:ext cx="4908760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Windows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操作系统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+Windows7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及以上版本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电脑配置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165640" y="4933712"/>
            <a:ext cx="4908760" cy="594429"/>
            <a:chOff x="7483989" y="3433235"/>
            <a:chExt cx="4908760" cy="594429"/>
          </a:xfrm>
        </p:grpSpPr>
        <p:sp>
          <p:nvSpPr>
            <p:cNvPr id="64" name="矩形 63"/>
            <p:cNvSpPr/>
            <p:nvPr/>
          </p:nvSpPr>
          <p:spPr>
            <a:xfrm>
              <a:off x="7483989" y="3732519"/>
              <a:ext cx="4908760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定期查看驱动版本情况，及时更新到最新版驱动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驱动更新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815816" y="2931167"/>
            <a:ext cx="4908760" cy="594429"/>
            <a:chOff x="7483989" y="3433235"/>
            <a:chExt cx="4908760" cy="594429"/>
          </a:xfrm>
        </p:grpSpPr>
        <p:sp>
          <p:nvSpPr>
            <p:cNvPr id="67" name="矩形 66"/>
            <p:cNvSpPr/>
            <p:nvPr/>
          </p:nvSpPr>
          <p:spPr>
            <a:xfrm>
              <a:off x="7483989" y="3732519"/>
              <a:ext cx="4908760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IE10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及以上版本浏览器，非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IE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浏览器系统会给出提示不允许操作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浏览器选择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815816" y="4027133"/>
            <a:ext cx="4908760" cy="594429"/>
            <a:chOff x="7483989" y="3433235"/>
            <a:chExt cx="4908760" cy="594429"/>
          </a:xfrm>
        </p:grpSpPr>
        <p:sp>
          <p:nvSpPr>
            <p:cNvPr id="70" name="矩形 69"/>
            <p:cNvSpPr/>
            <p:nvPr/>
          </p:nvSpPr>
          <p:spPr>
            <a:xfrm>
              <a:off x="7483989" y="3732519"/>
              <a:ext cx="4908760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通过服务平台或交易平台中的办事指南下对应驱动</a:t>
              </a:r>
            </a:p>
          </p:txBody>
        </p:sp>
        <p:sp>
          <p:nvSpPr>
            <p:cNvPr id="71" name="矩形 70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驱动安装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83" name="矩形 82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2-1-1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电脑准备</a:t>
                </a: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Computer configuration</a:t>
                </a: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87" name="椭圆 86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478FCE73-1F1F-4A71-9199-7F0E714D0968}"/>
              </a:ext>
            </a:extLst>
          </p:cNvPr>
          <p:cNvGrpSpPr/>
          <p:nvPr/>
        </p:nvGrpSpPr>
        <p:grpSpPr>
          <a:xfrm>
            <a:off x="1487614" y="2564613"/>
            <a:ext cx="2374606" cy="2375464"/>
            <a:chOff x="1487614" y="2564613"/>
            <a:chExt cx="2374606" cy="2375464"/>
          </a:xfrm>
        </p:grpSpPr>
        <p:sp>
          <p:nvSpPr>
            <p:cNvPr id="32" name="椭圆 31"/>
            <p:cNvSpPr/>
            <p:nvPr/>
          </p:nvSpPr>
          <p:spPr bwMode="auto">
            <a:xfrm>
              <a:off x="1487614" y="2564613"/>
              <a:ext cx="2374606" cy="237546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FAE3EEFE-5DD6-4D10-95E5-D814091E6B94}"/>
                </a:ext>
              </a:extLst>
            </p:cNvPr>
            <p:cNvSpPr/>
            <p:nvPr/>
          </p:nvSpPr>
          <p:spPr>
            <a:xfrm>
              <a:off x="1594319" y="2675838"/>
              <a:ext cx="2160000" cy="2160000"/>
            </a:xfrm>
            <a:prstGeom prst="ellipse">
              <a:avLst/>
            </a:prstGeom>
            <a:noFill/>
            <a:ln w="190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>
              <a:extLst>
                <a:ext uri="{FF2B5EF4-FFF2-40B4-BE49-F238E27FC236}">
                  <a16:creationId xmlns:a16="http://schemas.microsoft.com/office/drawing/2014/main" id="{568C3F46-4E9C-4682-B532-6578ABA02D0F}"/>
                </a:ext>
              </a:extLst>
            </p:cNvPr>
            <p:cNvSpPr/>
            <p:nvPr/>
          </p:nvSpPr>
          <p:spPr>
            <a:xfrm>
              <a:off x="1684317" y="2762854"/>
              <a:ext cx="1980000" cy="1980000"/>
            </a:xfrm>
            <a:prstGeom prst="ellipse">
              <a:avLst/>
            </a:prstGeom>
            <a:noFill/>
            <a:ln w="19050" cap="flat" cmpd="sng" algn="ctr">
              <a:solidFill>
                <a:srgbClr val="368FE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形 6" descr="计算机">
              <a:extLst>
                <a:ext uri="{FF2B5EF4-FFF2-40B4-BE49-F238E27FC236}">
                  <a16:creationId xmlns:a16="http://schemas.microsoft.com/office/drawing/2014/main" id="{95FE209F-6ECC-478F-9E9B-3B02C722D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070207" y="3148211"/>
              <a:ext cx="1208268" cy="1208268"/>
            </a:xfrm>
            <a:prstGeom prst="rect">
              <a:avLst/>
            </a:prstGeom>
          </p:spPr>
        </p:pic>
      </p:grpSp>
      <p:pic>
        <p:nvPicPr>
          <p:cNvPr id="3" name="图形 2" descr="笔记本电脑">
            <a:extLst>
              <a:ext uri="{FF2B5EF4-FFF2-40B4-BE49-F238E27FC236}">
                <a16:creationId xmlns:a16="http://schemas.microsoft.com/office/drawing/2014/main" id="{B84A1825-7702-41F3-8D68-1B6A3E572C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44875" y="2050304"/>
            <a:ext cx="526783" cy="526783"/>
          </a:xfrm>
          <a:prstGeom prst="rect">
            <a:avLst/>
          </a:prstGeom>
        </p:spPr>
      </p:pic>
      <p:pic>
        <p:nvPicPr>
          <p:cNvPr id="6" name="图形 5" descr="云计算">
            <a:extLst>
              <a:ext uri="{FF2B5EF4-FFF2-40B4-BE49-F238E27FC236}">
                <a16:creationId xmlns:a16="http://schemas.microsoft.com/office/drawing/2014/main" id="{0EC563B8-D5E1-4BA9-96D8-B20489611F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42184" y="2918976"/>
            <a:ext cx="618981" cy="618981"/>
          </a:xfrm>
          <a:prstGeom prst="rect">
            <a:avLst/>
          </a:prstGeom>
        </p:spPr>
      </p:pic>
      <p:pic>
        <p:nvPicPr>
          <p:cNvPr id="9" name="图形 8" descr="磁盘">
            <a:extLst>
              <a:ext uri="{FF2B5EF4-FFF2-40B4-BE49-F238E27FC236}">
                <a16:creationId xmlns:a16="http://schemas.microsoft.com/office/drawing/2014/main" id="{205126F9-911C-4331-9B9A-1A17C66B08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921171" y="4020997"/>
            <a:ext cx="619917" cy="619917"/>
          </a:xfrm>
          <a:prstGeom prst="rect">
            <a:avLst/>
          </a:prstGeom>
        </p:spPr>
      </p:pic>
      <p:pic>
        <p:nvPicPr>
          <p:cNvPr id="11" name="图形 10" descr="箭头右旋">
            <a:extLst>
              <a:ext uri="{FF2B5EF4-FFF2-40B4-BE49-F238E27FC236}">
                <a16:creationId xmlns:a16="http://schemas.microsoft.com/office/drawing/2014/main" id="{A72F03A1-F557-474D-A9F4-8A74385F0F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191994" y="4964771"/>
            <a:ext cx="611031" cy="611031"/>
          </a:xfrm>
          <a:prstGeom prst="rect">
            <a:avLst/>
          </a:prstGeom>
        </p:spPr>
      </p:pic>
      <p:grpSp>
        <p:nvGrpSpPr>
          <p:cNvPr id="92" name="组合 91">
            <a:extLst>
              <a:ext uri="{FF2B5EF4-FFF2-40B4-BE49-F238E27FC236}">
                <a16:creationId xmlns:a16="http://schemas.microsoft.com/office/drawing/2014/main" id="{774CEE05-AE95-4BF5-A2A1-D4D42C6B53D7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93" name="图片 92" descr="图片包含 物体&#10;&#10;描述已自动生成">
              <a:extLst>
                <a:ext uri="{FF2B5EF4-FFF2-40B4-BE49-F238E27FC236}">
                  <a16:creationId xmlns:a16="http://schemas.microsoft.com/office/drawing/2014/main" id="{1DEC1D5F-4BCE-4159-ADF3-08732809A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94" name="图片 93" descr="图片包含 游戏机, 画&#10;&#10;描述已自动生成">
              <a:extLst>
                <a:ext uri="{FF2B5EF4-FFF2-40B4-BE49-F238E27FC236}">
                  <a16:creationId xmlns:a16="http://schemas.microsoft.com/office/drawing/2014/main" id="{420A12E0-0345-4DB3-80DD-13472E695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95" name="矩形 94">
              <a:extLst>
                <a:ext uri="{FF2B5EF4-FFF2-40B4-BE49-F238E27FC236}">
                  <a16:creationId xmlns:a16="http://schemas.microsoft.com/office/drawing/2014/main" id="{A6E2AC52-82E7-4198-B3AA-D0E68DE878B2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id="{0D091888-8932-4471-8BF8-AD85A0A0104D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>
              <a:extLst>
                <a:ext uri="{FF2B5EF4-FFF2-40B4-BE49-F238E27FC236}">
                  <a16:creationId xmlns:a16="http://schemas.microsoft.com/office/drawing/2014/main" id="{5E4C079F-CC66-4F4B-8788-E7D20C06A64E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925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750"/>
                            </p:stCondLst>
                            <p:childTnLst>
                              <p:par>
                                <p:cTn id="1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250"/>
                            </p:stCondLst>
                            <p:childTnLst>
                              <p:par>
                                <p:cTn id="1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44" grpId="0" animBg="1"/>
      <p:bldP spid="49" grpId="0" animBg="1"/>
      <p:bldP spid="54" grpId="0" animBg="1"/>
      <p:bldP spid="59" grpId="0" animBg="1"/>
      <p:bldP spid="24" grpId="0" animBg="1"/>
      <p:bldP spid="34" grpId="0" animBg="1"/>
      <p:bldP spid="35" grpId="0" animBg="1"/>
      <p:bldP spid="36" grpId="0" animBg="1"/>
      <p:bldP spid="37" grpId="0" animBg="1"/>
      <p:bldP spid="4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SubTitle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SubTitle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34429"/>
  <p:tag name="MH_LIBRARY" val="GRAPHIC"/>
  <p:tag name="MH_TYPE" val="Other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2905"/>
  <p:tag name="MH_LIBRARY" val="GRAPHIC"/>
  <p:tag name="MH_TYPE" val="SubTitle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2905"/>
  <p:tag name="MH_LIBRARY" val="GRAPHIC"/>
  <p:tag name="MH_TYPE" val="SubTitle"/>
  <p:tag name="MH_ORDER" val="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2905"/>
  <p:tag name="MH_LIBRARY" val="GRAPHIC"/>
  <p:tag name="MH_TYPE" val="SubTitle"/>
  <p:tag name="MH_ORDER" val="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2905"/>
  <p:tag name="MH_LIBRARY" val="GRAPHIC"/>
  <p:tag name="MH_TYPE" val="SubTitle"/>
  <p:tag name="MH_ORDER" val="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1033"/>
  <p:tag name="MH_LIBRARY" val="GRAPHIC"/>
  <p:tag name="MH_TYPE" val="Other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1033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1033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SubTitle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35320"/>
  <p:tag name="MH_LIBRARY" val="GRAPHIC"/>
  <p:tag name="MH_TYPE" val="Other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2905"/>
  <p:tag name="MH_LIBRARY" val="GRAPHIC"/>
  <p:tag name="MH_TYPE" val="SubTitle"/>
  <p:tag name="MH_ORDER" val="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35320"/>
  <p:tag name="MH_LIBRARY" val="GRAPHIC"/>
  <p:tag name="MH_TYPE" val="Other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2905"/>
  <p:tag name="MH_LIBRARY" val="GRAPHIC"/>
  <p:tag name="MH_TYPE" val="SubTitle"/>
  <p:tag name="MH_ORDER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SubTitl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33543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33543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包图主题2">
  <a:themeElements>
    <a:clrScheme name="自定义 88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68FE2"/>
      </a:accent1>
      <a:accent2>
        <a:srgbClr val="E52739"/>
      </a:accent2>
      <a:accent3>
        <a:srgbClr val="FFFFFF"/>
      </a:accent3>
      <a:accent4>
        <a:srgbClr val="368FE2"/>
      </a:accent4>
      <a:accent5>
        <a:srgbClr val="E52739"/>
      </a:accent5>
      <a:accent6>
        <a:srgbClr val="FFFFFF"/>
      </a:accent6>
      <a:hlink>
        <a:srgbClr val="368FE2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1344</TotalTime>
  <Words>2225</Words>
  <Application>Microsoft Office PowerPoint</Application>
  <PresentationFormat>宽屏</PresentationFormat>
  <Paragraphs>405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6" baseType="lpstr">
      <vt:lpstr>等线</vt:lpstr>
      <vt:lpstr>思源黑体旧字形 ExtraLight</vt:lpstr>
      <vt:lpstr>微软雅黑</vt:lpstr>
      <vt:lpstr>微软雅黑 Light</vt:lpstr>
      <vt:lpstr>Arial</vt:lpstr>
      <vt:lpstr>Impact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逆流的小鱼</dc:creator>
  <cp:lastModifiedBy>li baibo</cp:lastModifiedBy>
  <cp:revision>223</cp:revision>
  <dcterms:created xsi:type="dcterms:W3CDTF">2017-07-24T08:23:42Z</dcterms:created>
  <dcterms:modified xsi:type="dcterms:W3CDTF">2019-12-24T05:01:11Z</dcterms:modified>
</cp:coreProperties>
</file>